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embeddings/oleObject3.bin" ContentType="application/vnd.openxmlformats-officedocument.oleObject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embeddings/oleObject4.bin" ContentType="application/vnd.openxmlformats-officedocument.oleObject"/>
  <Override PartName="/ppt/embeddings/oleObject5.bin" ContentType="application/vnd.openxmlformats-officedocument.oleObject"/>
  <Override PartName="/ppt/notesSlides/notesSlide18.xml" ContentType="application/vnd.openxmlformats-officedocument.presentationml.notesSlide+xml"/>
  <Override PartName="/ppt/embeddings/oleObject6.bin" ContentType="application/vnd.openxmlformats-officedocument.oleObject"/>
  <Override PartName="/ppt/embeddings/oleObject7.bin" ContentType="application/vnd.openxmlformats-officedocument.oleObject"/>
  <Override PartName="/ppt/notesSlides/notesSlide19.xml" ContentType="application/vnd.openxmlformats-officedocument.presentationml.notesSlide+xml"/>
  <Override PartName="/ppt/embeddings/oleObject8.bin" ContentType="application/vnd.openxmlformats-officedocument.oleObject"/>
  <Override PartName="/ppt/embeddings/oleObject9.bin" ContentType="application/vnd.openxmlformats-officedocument.oleObject"/>
  <Override PartName="/ppt/embeddings/oleObject10.bin" ContentType="application/vnd.openxmlformats-officedocument.oleObject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50" r:id="rId1"/>
  </p:sldMasterIdLst>
  <p:notesMasterIdLst>
    <p:notesMasterId r:id="rId40"/>
  </p:notesMasterIdLst>
  <p:handoutMasterIdLst>
    <p:handoutMasterId r:id="rId41"/>
  </p:handoutMasterIdLst>
  <p:sldIdLst>
    <p:sldId id="481" r:id="rId2"/>
    <p:sldId id="874" r:id="rId3"/>
    <p:sldId id="790" r:id="rId4"/>
    <p:sldId id="785" r:id="rId5"/>
    <p:sldId id="786" r:id="rId6"/>
    <p:sldId id="783" r:id="rId7"/>
    <p:sldId id="788" r:id="rId8"/>
    <p:sldId id="812" r:id="rId9"/>
    <p:sldId id="813" r:id="rId10"/>
    <p:sldId id="814" r:id="rId11"/>
    <p:sldId id="875" r:id="rId12"/>
    <p:sldId id="810" r:id="rId13"/>
    <p:sldId id="876" r:id="rId14"/>
    <p:sldId id="767" r:id="rId15"/>
    <p:sldId id="891" r:id="rId16"/>
    <p:sldId id="892" r:id="rId17"/>
    <p:sldId id="877" r:id="rId18"/>
    <p:sldId id="889" r:id="rId19"/>
    <p:sldId id="801" r:id="rId20"/>
    <p:sldId id="593" r:id="rId21"/>
    <p:sldId id="773" r:id="rId22"/>
    <p:sldId id="674" r:id="rId23"/>
    <p:sldId id="734" r:id="rId24"/>
    <p:sldId id="684" r:id="rId25"/>
    <p:sldId id="763" r:id="rId26"/>
    <p:sldId id="764" r:id="rId27"/>
    <p:sldId id="677" r:id="rId28"/>
    <p:sldId id="678" r:id="rId29"/>
    <p:sldId id="680" r:id="rId30"/>
    <p:sldId id="803" r:id="rId31"/>
    <p:sldId id="794" r:id="rId32"/>
    <p:sldId id="849" r:id="rId33"/>
    <p:sldId id="878" r:id="rId34"/>
    <p:sldId id="852" r:id="rId35"/>
    <p:sldId id="890" r:id="rId36"/>
    <p:sldId id="698" r:id="rId37"/>
    <p:sldId id="886" r:id="rId38"/>
    <p:sldId id="883" r:id="rId39"/>
  </p:sldIdLst>
  <p:sldSz cx="9144000" cy="6858000" type="screen4x3"/>
  <p:notesSz cx="6997700" cy="9271000"/>
  <p:custDataLst>
    <p:tags r:id="rId43"/>
  </p:custDataLst>
  <p:defaultTextStyle>
    <a:defPPr>
      <a:defRPr lang="en-GB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bg1"/>
        </a:solidFill>
        <a:latin typeface="Arial" charset="0"/>
        <a:ea typeface="+mn-ea"/>
        <a:cs typeface="Arial" charset="0"/>
      </a:defRPr>
    </a:lvl1pPr>
    <a:lvl2pPr marL="742950" indent="-285750" algn="l" defTabSz="457200" rtl="0" fontAlgn="base">
      <a:spcBef>
        <a:spcPct val="0"/>
      </a:spcBef>
      <a:spcAft>
        <a:spcPct val="0"/>
      </a:spcAft>
      <a:defRPr kern="1200">
        <a:solidFill>
          <a:schemeClr val="bg1"/>
        </a:solidFill>
        <a:latin typeface="Arial" charset="0"/>
        <a:ea typeface="+mn-ea"/>
        <a:cs typeface="Arial" charset="0"/>
      </a:defRPr>
    </a:lvl2pPr>
    <a:lvl3pPr marL="1143000" indent="-228600" algn="l" defTabSz="457200" rtl="0" fontAlgn="base">
      <a:spcBef>
        <a:spcPct val="0"/>
      </a:spcBef>
      <a:spcAft>
        <a:spcPct val="0"/>
      </a:spcAft>
      <a:defRPr kern="1200">
        <a:solidFill>
          <a:schemeClr val="bg1"/>
        </a:solidFill>
        <a:latin typeface="Arial" charset="0"/>
        <a:ea typeface="+mn-ea"/>
        <a:cs typeface="Arial" charset="0"/>
      </a:defRPr>
    </a:lvl3pPr>
    <a:lvl4pPr marL="1600200" indent="-228600" algn="l" defTabSz="457200" rtl="0" fontAlgn="base">
      <a:spcBef>
        <a:spcPct val="0"/>
      </a:spcBef>
      <a:spcAft>
        <a:spcPct val="0"/>
      </a:spcAft>
      <a:defRPr kern="1200">
        <a:solidFill>
          <a:schemeClr val="bg1"/>
        </a:solidFill>
        <a:latin typeface="Arial" charset="0"/>
        <a:ea typeface="+mn-ea"/>
        <a:cs typeface="Arial" charset="0"/>
      </a:defRPr>
    </a:lvl4pPr>
    <a:lvl5pPr marL="2057400" indent="-228600" algn="l" defTabSz="457200" rtl="0" fontAlgn="base">
      <a:spcBef>
        <a:spcPct val="0"/>
      </a:spcBef>
      <a:spcAft>
        <a:spcPct val="0"/>
      </a:spcAft>
      <a:defRPr kern="1200">
        <a:solidFill>
          <a:schemeClr val="bg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bg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bg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bg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bg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876">
          <p15:clr>
            <a:srgbClr val="A4A3A4"/>
          </p15:clr>
        </p15:guide>
        <p15:guide id="2" pos="2165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00CC00"/>
    <a:srgbClr val="AEF0C2"/>
    <a:srgbClr val="FF6699"/>
    <a:srgbClr val="CCFF66"/>
    <a:srgbClr val="7DDB8F"/>
    <a:srgbClr val="009900"/>
    <a:srgbClr val="663300"/>
    <a:srgbClr val="F1B3AD"/>
    <a:srgbClr val="808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197" autoAdjust="0"/>
    <p:restoredTop sz="73759" autoAdjust="0"/>
  </p:normalViewPr>
  <p:slideViewPr>
    <p:cSldViewPr>
      <p:cViewPr varScale="1">
        <p:scale>
          <a:sx n="63" d="100"/>
          <a:sy n="63" d="100"/>
        </p:scale>
        <p:origin x="-1520" y="-104"/>
      </p:cViewPr>
      <p:guideLst>
        <p:guide orient="horz" pos="2160"/>
        <p:guide pos="2880"/>
      </p:guideLst>
    </p:cSldViewPr>
  </p:slideViewPr>
  <p:outlineViewPr>
    <p:cViewPr varScale="1">
      <p:scale>
        <a:sx n="170" d="200"/>
        <a:sy n="170" d="2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0" d="100"/>
        <a:sy n="60" d="100"/>
      </p:scale>
      <p:origin x="0" y="0"/>
    </p:cViewPr>
  </p:sorter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2876"/>
        <p:guide pos="2165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heme" Target="theme/theme1.xml"/><Relationship Id="rId47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notesMaster" Target="notesMasters/notesMaster1.xml"/><Relationship Id="rId41" Type="http://schemas.openxmlformats.org/officeDocument/2006/relationships/handoutMaster" Target="handoutMasters/handoutMaster1.xml"/><Relationship Id="rId42" Type="http://schemas.openxmlformats.org/officeDocument/2006/relationships/printerSettings" Target="printerSettings/printerSettings1.bin"/><Relationship Id="rId43" Type="http://schemas.openxmlformats.org/officeDocument/2006/relationships/tags" Target="tags/tag1.xml"/><Relationship Id="rId44" Type="http://schemas.openxmlformats.org/officeDocument/2006/relationships/presProps" Target="presProps.xml"/><Relationship Id="rId45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Relationship Id="rId2" Type="http://schemas.openxmlformats.org/officeDocument/2006/relationships/image" Target="../media/image16.wmf"/><Relationship Id="rId3" Type="http://schemas.openxmlformats.org/officeDocument/2006/relationships/image" Target="../media/image17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2641" cy="462937"/>
          </a:xfrm>
          <a:prstGeom prst="rect">
            <a:avLst/>
          </a:prstGeom>
        </p:spPr>
        <p:txBody>
          <a:bodyPr vert="horz" lIns="87938" tIns="43969" rIns="87938" bIns="4396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63541" y="0"/>
            <a:ext cx="3032641" cy="462937"/>
          </a:xfrm>
          <a:prstGeom prst="rect">
            <a:avLst/>
          </a:prstGeom>
        </p:spPr>
        <p:txBody>
          <a:bodyPr vert="horz" lIns="87938" tIns="43969" rIns="87938" bIns="43969" rtlCol="0"/>
          <a:lstStyle>
            <a:lvl1pPr algn="r">
              <a:defRPr sz="1200"/>
            </a:lvl1pPr>
          </a:lstStyle>
          <a:p>
            <a:fld id="{D805600C-36AA-482D-8B9E-6474AEB11F52}" type="datetimeFigureOut">
              <a:rPr lang="en-US" smtClean="0"/>
              <a:pPr/>
              <a:t>12/11/18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06531"/>
            <a:ext cx="3032641" cy="462937"/>
          </a:xfrm>
          <a:prstGeom prst="rect">
            <a:avLst/>
          </a:prstGeom>
        </p:spPr>
        <p:txBody>
          <a:bodyPr vert="horz" lIns="87938" tIns="43969" rIns="87938" bIns="4396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63541" y="8806531"/>
            <a:ext cx="3032641" cy="462937"/>
          </a:xfrm>
          <a:prstGeom prst="rect">
            <a:avLst/>
          </a:prstGeom>
        </p:spPr>
        <p:txBody>
          <a:bodyPr vert="horz" lIns="87938" tIns="43969" rIns="87938" bIns="43969" rtlCol="0" anchor="b"/>
          <a:lstStyle>
            <a:lvl1pPr algn="r">
              <a:defRPr sz="1200"/>
            </a:lvl1pPr>
          </a:lstStyle>
          <a:p>
            <a:fld id="{906AC2C1-013D-4D63-B9A8-0DE13DFFA98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65383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AutoShape 1"/>
          <p:cNvSpPr>
            <a:spLocks noChangeArrowheads="1"/>
          </p:cNvSpPr>
          <p:nvPr/>
        </p:nvSpPr>
        <p:spPr bwMode="auto">
          <a:xfrm>
            <a:off x="0" y="0"/>
            <a:ext cx="6997700" cy="92710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lIns="91446" tIns="45723" rIns="91446" bIns="45723" anchor="ctr"/>
          <a:lstStyle/>
          <a:p>
            <a:pPr>
              <a:buClr>
                <a:srgbClr val="000000"/>
              </a:buClr>
              <a:buSzPct val="100000"/>
              <a:buFont typeface="Times New Roman" pitchFamily="18" charset="0"/>
              <a:buNone/>
              <a:defRPr/>
            </a:pPr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13314" name="Text Box 2"/>
          <p:cNvSpPr txBox="1">
            <a:spLocks noChangeArrowheads="1"/>
          </p:cNvSpPr>
          <p:nvPr/>
        </p:nvSpPr>
        <p:spPr bwMode="auto">
          <a:xfrm>
            <a:off x="0" y="0"/>
            <a:ext cx="3034159" cy="46293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91446" tIns="45723" rIns="91446" bIns="45723" anchor="ctr"/>
          <a:lstStyle/>
          <a:p>
            <a:pPr>
              <a:buClr>
                <a:srgbClr val="000000"/>
              </a:buClr>
              <a:buSzPct val="100000"/>
              <a:buFont typeface="Times New Roman" pitchFamily="18" charset="0"/>
              <a:buNone/>
              <a:defRPr/>
            </a:pPr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3963541" y="0"/>
            <a:ext cx="3032641" cy="461404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2887" tIns="46443" rIns="92887" bIns="46443" numCol="1" anchor="t" anchorCtr="0" compatLnSpc="1">
            <a:prstTxWarp prst="textNoShape">
              <a:avLst/>
            </a:prstTxWarp>
          </a:bodyPr>
          <a:lstStyle>
            <a:lvl1pPr algn="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723655" algn="l"/>
                <a:tab pos="1447310" algn="l"/>
                <a:tab pos="2170966" algn="l"/>
                <a:tab pos="2894621" algn="l"/>
              </a:tabLst>
              <a:defRPr sz="1200">
                <a:solidFill>
                  <a:srgbClr val="000000"/>
                </a:solidFill>
                <a:latin typeface="Times New Roman" pitchFamily="18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9093" name="Rectangle 4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82688" y="693738"/>
            <a:ext cx="4632325" cy="3475037"/>
          </a:xfrm>
          <a:prstGeom prst="rect">
            <a:avLst/>
          </a:prstGeom>
          <a:noFill/>
          <a:ln w="12600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317" name="Rectangle 5"/>
          <p:cNvSpPr>
            <a:spLocks noGrp="1" noChangeArrowheads="1"/>
          </p:cNvSpPr>
          <p:nvPr>
            <p:ph type="body"/>
          </p:nvPr>
        </p:nvSpPr>
        <p:spPr bwMode="auto">
          <a:xfrm>
            <a:off x="700074" y="4404032"/>
            <a:ext cx="5597553" cy="417103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2887" tIns="46443" rIns="92887" bIns="46443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noProof="0" smtClean="0"/>
          </a:p>
        </p:txBody>
      </p:sp>
      <p:sp>
        <p:nvSpPr>
          <p:cNvPr id="13318" name="Text Box 6"/>
          <p:cNvSpPr txBox="1">
            <a:spLocks noChangeArrowheads="1"/>
          </p:cNvSpPr>
          <p:nvPr/>
        </p:nvSpPr>
        <p:spPr bwMode="auto">
          <a:xfrm>
            <a:off x="0" y="8804998"/>
            <a:ext cx="3034159" cy="46447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91446" tIns="45723" rIns="91446" bIns="45723" anchor="ctr"/>
          <a:lstStyle/>
          <a:p>
            <a:pPr>
              <a:buClr>
                <a:srgbClr val="000000"/>
              </a:buClr>
              <a:buSzPct val="100000"/>
              <a:buFont typeface="Times New Roman" pitchFamily="18" charset="0"/>
              <a:buNone/>
              <a:defRPr/>
            </a:pPr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13319" name="Rectangle 7"/>
          <p:cNvSpPr>
            <a:spLocks noGrp="1" noChangeArrowheads="1"/>
          </p:cNvSpPr>
          <p:nvPr>
            <p:ph type="sldNum"/>
          </p:nvPr>
        </p:nvSpPr>
        <p:spPr bwMode="auto">
          <a:xfrm>
            <a:off x="3963541" y="8804998"/>
            <a:ext cx="3032641" cy="46293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2887" tIns="46443" rIns="92887" bIns="46443" numCol="1" anchor="b" anchorCtr="0" compatLnSpc="1">
            <a:prstTxWarp prst="textNoShape">
              <a:avLst/>
            </a:prstTxWarp>
          </a:bodyPr>
          <a:lstStyle>
            <a:lvl1pPr algn="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723655" algn="l"/>
                <a:tab pos="1447310" algn="l"/>
                <a:tab pos="2170966" algn="l"/>
                <a:tab pos="2894621" algn="l"/>
              </a:tabLst>
              <a:defRPr sz="1200">
                <a:solidFill>
                  <a:srgbClr val="000000"/>
                </a:solidFill>
                <a:latin typeface="Times New Roman" pitchFamily="18" charset="0"/>
                <a:cs typeface="Arial" pitchFamily="34" charset="0"/>
              </a:defRPr>
            </a:lvl1pPr>
          </a:lstStyle>
          <a:p>
            <a:pPr>
              <a:defRPr/>
            </a:pPr>
            <a:fld id="{B94D49FE-40D9-42FB-B1C6-B4143D9BD1D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02000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1pPr>
    <a:lvl2pPr marL="742950" indent="-28575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2pPr>
    <a:lvl3pPr marL="11430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3pPr>
    <a:lvl4pPr marL="16002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4pPr>
    <a:lvl5pPr marL="20574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7"/>
          <p:cNvSpPr txBox="1">
            <a:spLocks noGrp="1" noChangeArrowheads="1"/>
          </p:cNvSpPr>
          <p:nvPr/>
        </p:nvSpPr>
        <p:spPr bwMode="auto">
          <a:xfrm>
            <a:off x="3963541" y="8804998"/>
            <a:ext cx="3032641" cy="46293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2887" tIns="46443" rIns="92887" bIns="46443" anchor="b"/>
          <a:lstStyle/>
          <a:p>
            <a:pPr algn="r">
              <a:buClr>
                <a:srgbClr val="000000"/>
              </a:buClr>
              <a:buSzPct val="100000"/>
              <a:tabLst>
                <a:tab pos="723655" algn="l"/>
                <a:tab pos="1447310" algn="l"/>
                <a:tab pos="2170966" algn="l"/>
                <a:tab pos="2894621" algn="l"/>
              </a:tabLst>
            </a:pPr>
            <a:fld id="{7F0AC980-30DA-45C8-8FC1-B6E01BD72DCE}" type="slidenum">
              <a:rPr lang="en-US" sz="1200">
                <a:solidFill>
                  <a:srgbClr val="000000"/>
                </a:solidFill>
                <a:latin typeface="Times New Roman" pitchFamily="18" charset="0"/>
              </a:rPr>
              <a:pPr algn="r">
                <a:buClr>
                  <a:srgbClr val="000000"/>
                </a:buClr>
                <a:buSzPct val="100000"/>
                <a:tabLst>
                  <a:tab pos="723655" algn="l"/>
                  <a:tab pos="1447310" algn="l"/>
                  <a:tab pos="2170966" algn="l"/>
                  <a:tab pos="2894621" algn="l"/>
                </a:tabLst>
              </a:pPr>
              <a:t>1</a:t>
            </a:fld>
            <a:endParaRPr lang="en-US" sz="12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90115" name="Text Box 1"/>
          <p:cNvSpPr txBox="1">
            <a:spLocks noChangeArrowheads="1"/>
          </p:cNvSpPr>
          <p:nvPr/>
        </p:nvSpPr>
        <p:spPr bwMode="auto">
          <a:xfrm>
            <a:off x="1173877" y="694406"/>
            <a:ext cx="4651465" cy="3478157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91446" tIns="45723" rIns="91446" bIns="45723" anchor="ctr"/>
          <a:lstStyle/>
          <a:p>
            <a:pPr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en-US"/>
          </a:p>
        </p:txBody>
      </p:sp>
      <p:sp>
        <p:nvSpPr>
          <p:cNvPr id="90116" name="Rectangle 2"/>
          <p:cNvSpPr>
            <a:spLocks noGrp="1" noChangeArrowheads="1"/>
          </p:cNvSpPr>
          <p:nvPr>
            <p:ph type="body"/>
          </p:nvPr>
        </p:nvSpPr>
        <p:spPr>
          <a:xfrm>
            <a:off x="700074" y="4404032"/>
            <a:ext cx="5599071" cy="4174096"/>
          </a:xfrm>
          <a:noFill/>
          <a:ln/>
        </p:spPr>
        <p:txBody>
          <a:bodyPr wrap="none" lIns="91446" tIns="45723" rIns="91446" bIns="45723" anchor="ctr"/>
          <a:lstStyle/>
          <a:p>
            <a:pPr eaLnBrk="1" hangingPunct="1"/>
            <a:endParaRPr lang="en-US" dirty="0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B94D49FE-40D9-42FB-B1C6-B4143D9BD1DA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  <a:defRPr/>
            </a:pPr>
            <a:r>
              <a:rPr lang="en-US" sz="1200" kern="1200" dirty="0" smtClean="0">
                <a:solidFill>
                  <a:srgbClr val="000000"/>
                </a:solidFill>
                <a:effectLst/>
                <a:latin typeface="Times New Roman" pitchFamily="16" charset="0"/>
                <a:ea typeface="+mn-ea"/>
                <a:cs typeface="+mn-cs"/>
              </a:rPr>
              <a:t>measures the goodness-of-fit of a network by the mutual information between a parent set and its child, penalized by a term which quantifies the degree of statistical significance of the shared information </a:t>
            </a:r>
            <a:endParaRPr lang="en-US" dirty="0" smtClean="0"/>
          </a:p>
          <a:p>
            <a:endParaRPr lang="en-US" dirty="0" smtClean="0"/>
          </a:p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  <a:defRPr/>
            </a:pPr>
            <a:r>
              <a:rPr lang="en-US" sz="1200" kern="1200" dirty="0" smtClean="0">
                <a:solidFill>
                  <a:srgbClr val="000000"/>
                </a:solidFill>
                <a:effectLst/>
                <a:latin typeface="Times New Roman" pitchFamily="16" charset="0"/>
                <a:ea typeface="+mn-ea"/>
                <a:cs typeface="+mn-cs"/>
              </a:rPr>
              <a:t>The K2 algorithm, originally used to learn BN structure [53], assumes that a node has no parents in the beginning, then adds the parent from a given ordering whose addition will increase the score of the resulting structure the most. No parents will be added to the node when the score stops increasing.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B94D49FE-40D9-42FB-B1C6-B4143D9BD1DA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7783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Di’</a:t>
            </a:r>
            <a:r>
              <a:rPr lang="en-US" dirty="0" err="1" smtClean="0"/>
              <a:t>rik</a:t>
            </a:r>
            <a:r>
              <a:rPr lang="en-US" dirty="0" smtClean="0"/>
              <a:t>’’lei</a:t>
            </a:r>
            <a:endParaRPr lang="en-US" baseline="0" dirty="0" smtClean="0"/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B94D49FE-40D9-42FB-B1C6-B4143D9BD1DA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Di’</a:t>
            </a:r>
            <a:r>
              <a:rPr lang="en-US" dirty="0" err="1" smtClean="0"/>
              <a:t>rik</a:t>
            </a:r>
            <a:r>
              <a:rPr lang="en-US" dirty="0" smtClean="0"/>
              <a:t>’’lei</a:t>
            </a:r>
            <a:endParaRPr lang="en-US" baseline="0" dirty="0" smtClean="0"/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B94D49FE-40D9-42FB-B1C6-B4143D9BD1DA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B94D49FE-40D9-42FB-B1C6-B4143D9BD1DA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7119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7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204913" y="712788"/>
            <a:ext cx="4598987" cy="344963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1574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34019" y="4401163"/>
            <a:ext cx="5129663" cy="41729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2688" y="695325"/>
            <a:ext cx="4630737" cy="3475038"/>
          </a:xfrm>
          <a:ln/>
        </p:spPr>
      </p:sp>
      <p:sp>
        <p:nvSpPr>
          <p:cNvPr id="808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2419" y="4404032"/>
            <a:ext cx="5132862" cy="4171030"/>
          </a:xfrm>
          <a:noFill/>
          <a:ln/>
        </p:spPr>
        <p:txBody>
          <a:bodyPr lIns="92956" tIns="46478" rIns="92956" bIns="46478"/>
          <a:lstStyle/>
          <a:p>
            <a:pPr eaLnBrk="1" hangingPunct="1"/>
            <a:endParaRPr lang="en-US" noProof="1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2688" y="695325"/>
            <a:ext cx="4630737" cy="3475038"/>
          </a:xfrm>
          <a:ln/>
        </p:spPr>
      </p:sp>
      <p:sp>
        <p:nvSpPr>
          <p:cNvPr id="819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2419" y="4404032"/>
            <a:ext cx="5132862" cy="4171030"/>
          </a:xfrm>
          <a:noFill/>
          <a:ln/>
        </p:spPr>
        <p:txBody>
          <a:bodyPr lIns="92956" tIns="46478" rIns="92956" bIns="46478"/>
          <a:lstStyle/>
          <a:p>
            <a:pPr eaLnBrk="1" hangingPunct="1"/>
            <a:endParaRPr lang="en-US" noProof="1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2688" y="695325"/>
            <a:ext cx="4630737" cy="3475038"/>
          </a:xfrm>
          <a:ln/>
        </p:spPr>
      </p:sp>
      <p:sp>
        <p:nvSpPr>
          <p:cNvPr id="819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2419" y="4404032"/>
            <a:ext cx="5132862" cy="4171030"/>
          </a:xfrm>
          <a:noFill/>
          <a:ln/>
        </p:spPr>
        <p:txBody>
          <a:bodyPr lIns="92956" tIns="46478" rIns="92956" bIns="46478"/>
          <a:lstStyle/>
          <a:p>
            <a:pPr eaLnBrk="1" hangingPunct="1"/>
            <a:endParaRPr lang="en-US" noProof="1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2688" y="695325"/>
            <a:ext cx="4630737" cy="3475038"/>
          </a:xfrm>
          <a:ln/>
        </p:spPr>
      </p:sp>
      <p:sp>
        <p:nvSpPr>
          <p:cNvPr id="481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2419" y="4404032"/>
            <a:ext cx="5132862" cy="4171030"/>
          </a:xfrm>
          <a:noFill/>
          <a:ln/>
        </p:spPr>
        <p:txBody>
          <a:bodyPr/>
          <a:lstStyle/>
          <a:p>
            <a:endParaRPr lang="en-US" noProof="1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2688" y="695325"/>
            <a:ext cx="4630737" cy="3475038"/>
          </a:xfrm>
          <a:ln/>
        </p:spPr>
      </p:sp>
      <p:sp>
        <p:nvSpPr>
          <p:cNvPr id="501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2419" y="4404032"/>
            <a:ext cx="5132862" cy="4171030"/>
          </a:xfrm>
          <a:noFill/>
          <a:ln/>
        </p:spPr>
        <p:txBody>
          <a:bodyPr/>
          <a:lstStyle/>
          <a:p>
            <a:endParaRPr lang="en-US" noProof="1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2688" y="695325"/>
            <a:ext cx="4630737" cy="3475038"/>
          </a:xfrm>
          <a:ln/>
        </p:spPr>
      </p:sp>
      <p:sp>
        <p:nvSpPr>
          <p:cNvPr id="716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2419" y="4404032"/>
            <a:ext cx="5132862" cy="4171030"/>
          </a:xfrm>
          <a:noFill/>
          <a:ln/>
        </p:spPr>
        <p:txBody>
          <a:bodyPr/>
          <a:lstStyle/>
          <a:p>
            <a:pPr eaLnBrk="1" hangingPunct="1"/>
            <a:r>
              <a:rPr lang="de-AT" smtClean="0">
                <a:latin typeface="Times New Roman" pitchFamily="18" charset="0"/>
              </a:rPr>
              <a:t>Ben-Ari, Manna, Pnueli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2688" y="695325"/>
            <a:ext cx="4630737" cy="3475038"/>
          </a:xfrm>
          <a:ln/>
        </p:spPr>
      </p:sp>
      <p:sp>
        <p:nvSpPr>
          <p:cNvPr id="737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2419" y="4404032"/>
            <a:ext cx="5132862" cy="4171030"/>
          </a:xfrm>
          <a:noFill/>
          <a:ln/>
        </p:spPr>
        <p:txBody>
          <a:bodyPr/>
          <a:lstStyle/>
          <a:p>
            <a:pPr eaLnBrk="1" hangingPunct="1"/>
            <a:endParaRPr lang="en-US" noProof="1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7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  <a:defRPr/>
            </a:pPr>
            <a:r>
              <a:rPr lang="en-US" sz="1200" i="1" dirty="0" smtClean="0">
                <a:solidFill>
                  <a:srgbClr val="0000FF"/>
                </a:solidFill>
              </a:rPr>
              <a:t>Clarke EM, </a:t>
            </a:r>
            <a:r>
              <a:rPr lang="en-US" sz="1200" i="1" dirty="0" err="1" smtClean="0">
                <a:solidFill>
                  <a:srgbClr val="0000FF"/>
                </a:solidFill>
              </a:rPr>
              <a:t>Grumberg</a:t>
            </a:r>
            <a:r>
              <a:rPr lang="en-US" sz="1200" i="1" dirty="0" smtClean="0">
                <a:solidFill>
                  <a:srgbClr val="0000FF"/>
                </a:solidFill>
              </a:rPr>
              <a:t> O, </a:t>
            </a:r>
            <a:r>
              <a:rPr lang="en-US" sz="1200" i="1" dirty="0" err="1" smtClean="0">
                <a:solidFill>
                  <a:srgbClr val="0000FF"/>
                </a:solidFill>
              </a:rPr>
              <a:t>Peled</a:t>
            </a:r>
            <a:r>
              <a:rPr lang="en-US" sz="1200" i="1" dirty="0" smtClean="0">
                <a:solidFill>
                  <a:srgbClr val="0000FF"/>
                </a:solidFill>
              </a:rPr>
              <a:t> DA: Model Checking. MIT Press 1999</a:t>
            </a:r>
            <a:endParaRPr kumimoji="0" lang="en-US" sz="1200" b="0" i="1" u="none" strike="noStrike" cap="none" normalizeH="0" baseline="0" dirty="0" smtClean="0">
              <a:ln>
                <a:noFill/>
              </a:ln>
              <a:solidFill>
                <a:srgbClr val="0000FF"/>
              </a:solidFill>
              <a:effectLst/>
              <a:latin typeface="Arial" charset="0"/>
              <a:cs typeface="Arial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87A3871D-B77D-4F36-957A-0BFD731ABF6D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B94D49FE-40D9-42FB-B1C6-B4143D9BD1DA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B94D49FE-40D9-42FB-B1C6-B4143D9BD1DA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B94D49FE-40D9-42FB-B1C6-B4143D9BD1DA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  <a:defRPr/>
            </a:pPr>
            <a:endParaRPr lang="en-US" altLang="zh-CN" sz="1200" dirty="0" smtClean="0">
              <a:latin typeface="Times New Roman" pitchFamily="18" charset="0"/>
              <a:ea typeface="宋体" pitchFamily="2" charset="-122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B94D49FE-40D9-42FB-B1C6-B4143D9BD1DA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B94D49FE-40D9-42FB-B1C6-B4143D9BD1DA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204913" y="712788"/>
            <a:ext cx="4598987" cy="344963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1574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34019" y="4401163"/>
            <a:ext cx="5129663" cy="41729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B94D49FE-40D9-42FB-B1C6-B4143D9BD1DA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7868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1449728-5771-9C42-81D9-F3B8F4518FC5}" type="slidenum">
              <a:rPr lang="en-US"/>
              <a:pPr/>
              <a:t>9</a:t>
            </a:fld>
            <a:endParaRPr lang="en-US"/>
          </a:p>
        </p:txBody>
      </p:sp>
      <p:sp>
        <p:nvSpPr>
          <p:cNvPr id="460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60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B94D49FE-40D9-42FB-B1C6-B4143D9BD1DA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B4E38186-AE5D-46A3-A1A6-689B0526C44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85B8C16A-6C7A-4AC7-846E-0384AA13B2F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AD7A5EFF-A67F-405F-AA92-9C88DD09235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AADCCCB4-4F91-4A69-8FAF-26BA4A96F4E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0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C15D4931-E285-4D22-8CDD-8CFCBEE8675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0DE61292-E79C-4DC1-8704-6C666C1592A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AED65967-29DE-45F3-A98D-9098FD7CD40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0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9FB6CDA4-1F4C-48CE-8ACA-8C52BCE61B8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9E0E177E-8015-460B-8B9E-BEB5E95F6FF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8" r:id="rId1"/>
    <p:sldLayoutId id="2147483765" r:id="rId2"/>
    <p:sldLayoutId id="2147483769" r:id="rId3"/>
    <p:sldLayoutId id="2147483770" r:id="rId4"/>
    <p:sldLayoutId id="2147483771" r:id="rId5"/>
    <p:sldLayoutId id="2147483772" r:id="rId6"/>
    <p:sldLayoutId id="2147483766" r:id="rId7"/>
    <p:sldLayoutId id="2147483773" r:id="rId8"/>
    <p:sldLayoutId id="2147483774" r:id="rId9"/>
    <p:sldLayoutId id="2147483775" r:id="rId10"/>
    <p:sldLayoutId id="2147483776" r:id="rId11"/>
    <p:sldLayoutId id="2147483767" r:id="rId12"/>
    <p:sldLayoutId id="2147483777" r:id="rId13"/>
  </p:sldLayoutIdLst>
  <p:hf sldNum="0" hdr="0" ftr="0" dt="0"/>
  <p:txStyles>
    <p:titleStyle>
      <a:lvl1pPr algn="ctr" defTabSz="457200" rtl="0" eaLnBrk="0" fontAlgn="base" hangingPunct="0">
        <a:lnSpc>
          <a:spcPct val="90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tabLst>
          <a:tab pos="0" algn="l"/>
          <a:tab pos="914400" algn="l"/>
          <a:tab pos="1828800" algn="l"/>
          <a:tab pos="2743200" algn="l"/>
          <a:tab pos="3657600" algn="l"/>
          <a:tab pos="4572000" algn="l"/>
          <a:tab pos="5486400" algn="l"/>
          <a:tab pos="6400800" algn="l"/>
          <a:tab pos="7315200" algn="l"/>
          <a:tab pos="8229600" algn="l"/>
          <a:tab pos="9144000" algn="l"/>
          <a:tab pos="10058400" algn="l"/>
        </a:tabLst>
        <a:defRPr lang="en-US" altLang="zh-CN" sz="3600" b="1" kern="1200" dirty="0">
          <a:solidFill>
            <a:srgbClr val="FF0000"/>
          </a:solidFill>
          <a:effectLst>
            <a:outerShdw blurRad="38100" dist="38100" dir="2700000" algn="tl">
              <a:srgbClr val="000000"/>
            </a:outerShdw>
          </a:effectLst>
          <a:latin typeface="+mj-lt"/>
          <a:ea typeface="宋体" pitchFamily="2" charset="-122"/>
          <a:cs typeface="宋体"/>
        </a:defRPr>
      </a:lvl1pPr>
      <a:lvl2pPr algn="ctr" defTabSz="457200" rtl="0" eaLnBrk="0" fontAlgn="base" hangingPunct="0">
        <a:lnSpc>
          <a:spcPct val="90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tabLst>
          <a:tab pos="0" algn="l"/>
          <a:tab pos="914400" algn="l"/>
          <a:tab pos="1828800" algn="l"/>
          <a:tab pos="2743200" algn="l"/>
          <a:tab pos="3657600" algn="l"/>
          <a:tab pos="4572000" algn="l"/>
          <a:tab pos="5486400" algn="l"/>
          <a:tab pos="6400800" algn="l"/>
          <a:tab pos="7315200" algn="l"/>
          <a:tab pos="8229600" algn="l"/>
          <a:tab pos="9144000" algn="l"/>
          <a:tab pos="10058400" algn="l"/>
        </a:tabLst>
        <a:defRPr sz="3600" b="1">
          <a:solidFill>
            <a:srgbClr val="FF0000"/>
          </a:solidFill>
          <a:latin typeface="Arial" pitchFamily="34" charset="0"/>
          <a:ea typeface="宋体" pitchFamily="2" charset="-122"/>
          <a:cs typeface="宋体"/>
        </a:defRPr>
      </a:lvl2pPr>
      <a:lvl3pPr algn="ctr" defTabSz="457200" rtl="0" eaLnBrk="0" fontAlgn="base" hangingPunct="0">
        <a:lnSpc>
          <a:spcPct val="90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tabLst>
          <a:tab pos="0" algn="l"/>
          <a:tab pos="914400" algn="l"/>
          <a:tab pos="1828800" algn="l"/>
          <a:tab pos="2743200" algn="l"/>
          <a:tab pos="3657600" algn="l"/>
          <a:tab pos="4572000" algn="l"/>
          <a:tab pos="5486400" algn="l"/>
          <a:tab pos="6400800" algn="l"/>
          <a:tab pos="7315200" algn="l"/>
          <a:tab pos="8229600" algn="l"/>
          <a:tab pos="9144000" algn="l"/>
          <a:tab pos="10058400" algn="l"/>
        </a:tabLst>
        <a:defRPr sz="3600" b="1">
          <a:solidFill>
            <a:srgbClr val="FF0000"/>
          </a:solidFill>
          <a:latin typeface="Arial" pitchFamily="34" charset="0"/>
          <a:ea typeface="宋体" pitchFamily="2" charset="-122"/>
          <a:cs typeface="宋体"/>
        </a:defRPr>
      </a:lvl3pPr>
      <a:lvl4pPr algn="ctr" defTabSz="457200" rtl="0" eaLnBrk="0" fontAlgn="base" hangingPunct="0">
        <a:lnSpc>
          <a:spcPct val="90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tabLst>
          <a:tab pos="0" algn="l"/>
          <a:tab pos="914400" algn="l"/>
          <a:tab pos="1828800" algn="l"/>
          <a:tab pos="2743200" algn="l"/>
          <a:tab pos="3657600" algn="l"/>
          <a:tab pos="4572000" algn="l"/>
          <a:tab pos="5486400" algn="l"/>
          <a:tab pos="6400800" algn="l"/>
          <a:tab pos="7315200" algn="l"/>
          <a:tab pos="8229600" algn="l"/>
          <a:tab pos="9144000" algn="l"/>
          <a:tab pos="10058400" algn="l"/>
        </a:tabLst>
        <a:defRPr sz="3600" b="1">
          <a:solidFill>
            <a:srgbClr val="FF0000"/>
          </a:solidFill>
          <a:latin typeface="Arial" pitchFamily="34" charset="0"/>
          <a:ea typeface="宋体" pitchFamily="2" charset="-122"/>
          <a:cs typeface="宋体"/>
        </a:defRPr>
      </a:lvl4pPr>
      <a:lvl5pPr algn="ctr" defTabSz="457200" rtl="0" eaLnBrk="0" fontAlgn="base" hangingPunct="0">
        <a:lnSpc>
          <a:spcPct val="90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tabLst>
          <a:tab pos="0" algn="l"/>
          <a:tab pos="914400" algn="l"/>
          <a:tab pos="1828800" algn="l"/>
          <a:tab pos="2743200" algn="l"/>
          <a:tab pos="3657600" algn="l"/>
          <a:tab pos="4572000" algn="l"/>
          <a:tab pos="5486400" algn="l"/>
          <a:tab pos="6400800" algn="l"/>
          <a:tab pos="7315200" algn="l"/>
          <a:tab pos="8229600" algn="l"/>
          <a:tab pos="9144000" algn="l"/>
          <a:tab pos="10058400" algn="l"/>
        </a:tabLst>
        <a:defRPr sz="3600" b="1">
          <a:solidFill>
            <a:srgbClr val="FF0000"/>
          </a:solidFill>
          <a:latin typeface="Arial" pitchFamily="34" charset="0"/>
          <a:ea typeface="宋体" pitchFamily="2" charset="-122"/>
          <a:cs typeface="宋体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oleObject" Target="../embeddings/oleObject1.bin"/><Relationship Id="rId5" Type="http://schemas.openxmlformats.org/officeDocument/2006/relationships/image" Target="../media/image15.wmf"/><Relationship Id="rId6" Type="http://schemas.openxmlformats.org/officeDocument/2006/relationships/oleObject" Target="../embeddings/oleObject2.bin"/><Relationship Id="rId7" Type="http://schemas.openxmlformats.org/officeDocument/2006/relationships/image" Target="../media/image16.wmf"/><Relationship Id="rId8" Type="http://schemas.openxmlformats.org/officeDocument/2006/relationships/oleObject" Target="../embeddings/oleObject3.bin"/><Relationship Id="rId9" Type="http://schemas.openxmlformats.org/officeDocument/2006/relationships/image" Target="../media/image17.emf"/><Relationship Id="rId10" Type="http://schemas.openxmlformats.org/officeDocument/2006/relationships/image" Target="../media/image19.pn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1.gi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4" Type="http://schemas.openxmlformats.org/officeDocument/2006/relationships/image" Target="../media/image31.gi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4" Type="http://schemas.openxmlformats.org/officeDocument/2006/relationships/oleObject" Target="../embeddings/oleObject4.bin"/><Relationship Id="rId5" Type="http://schemas.openxmlformats.org/officeDocument/2006/relationships/image" Target="../media/image33.wmf"/><Relationship Id="rId6" Type="http://schemas.openxmlformats.org/officeDocument/2006/relationships/oleObject" Target="../embeddings/oleObject5.bin"/><Relationship Id="rId7" Type="http://schemas.openxmlformats.org/officeDocument/2006/relationships/image" Target="../media/image34.jpeg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4" Type="http://schemas.openxmlformats.org/officeDocument/2006/relationships/oleObject" Target="../embeddings/oleObject6.bin"/><Relationship Id="rId5" Type="http://schemas.openxmlformats.org/officeDocument/2006/relationships/image" Target="../media/image33.wmf"/><Relationship Id="rId6" Type="http://schemas.openxmlformats.org/officeDocument/2006/relationships/oleObject" Target="../embeddings/oleObject7.bin"/><Relationship Id="rId7" Type="http://schemas.openxmlformats.org/officeDocument/2006/relationships/image" Target="../media/image34.jpeg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4" Type="http://schemas.openxmlformats.org/officeDocument/2006/relationships/oleObject" Target="../embeddings/oleObject8.bin"/><Relationship Id="rId5" Type="http://schemas.openxmlformats.org/officeDocument/2006/relationships/image" Target="../media/image33.wmf"/><Relationship Id="rId6" Type="http://schemas.openxmlformats.org/officeDocument/2006/relationships/oleObject" Target="../embeddings/oleObject9.bin"/><Relationship Id="rId7" Type="http://schemas.openxmlformats.org/officeDocument/2006/relationships/image" Target="../media/image34.jpeg"/><Relationship Id="rId8" Type="http://schemas.openxmlformats.org/officeDocument/2006/relationships/oleObject" Target="../embeddings/oleObject10.bin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jpe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5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6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6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jpeg"/><Relationship Id="rId3" Type="http://schemas.openxmlformats.org/officeDocument/2006/relationships/image" Target="../media/image38.jpe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ext Box 1"/>
          <p:cNvSpPr txBox="1">
            <a:spLocks noChangeArrowheads="1"/>
          </p:cNvSpPr>
          <p:nvPr/>
        </p:nvSpPr>
        <p:spPr bwMode="auto">
          <a:xfrm>
            <a:off x="228600" y="2667000"/>
            <a:ext cx="8763000" cy="7620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pPr algn="ctr" eaLnBrk="0" hangingPunct="0">
              <a:lnSpc>
                <a:spcPct val="90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US" altLang="zh-CN" sz="2800" dirty="0" err="1" smtClean="0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宋体" pitchFamily="2" charset="-122"/>
                <a:cs typeface="+mj-cs"/>
              </a:rPr>
              <a:t>Zi</a:t>
            </a:r>
            <a:r>
              <a:rPr lang="en-US" altLang="zh-CN" sz="2800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宋体" pitchFamily="2" charset="-122"/>
                <a:cs typeface="+mj-cs"/>
              </a:rPr>
              <a:t> Wang</a:t>
            </a:r>
            <a:r>
              <a:rPr lang="en-US" altLang="zh-CN" sz="2800" baseline="30000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宋体" pitchFamily="2" charset="-122"/>
                <a:cs typeface="+mj-cs"/>
              </a:rPr>
              <a:t>1</a:t>
            </a:r>
            <a:r>
              <a:rPr lang="en-US" altLang="zh-CN" sz="2800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宋体" pitchFamily="2" charset="-122"/>
                <a:cs typeface="+mj-cs"/>
              </a:rPr>
              <a:t>, Yun Guo</a:t>
            </a:r>
            <a:r>
              <a:rPr lang="en-US" altLang="zh-CN" sz="2800" baseline="30000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宋体" pitchFamily="2" charset="-122"/>
                <a:cs typeface="+mj-cs"/>
              </a:rPr>
              <a:t>1</a:t>
            </a:r>
            <a:r>
              <a:rPr lang="en-US" altLang="zh-CN" sz="2800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宋体" pitchFamily="2" charset="-122"/>
                <a:cs typeface="+mj-cs"/>
              </a:rPr>
              <a:t>, </a:t>
            </a:r>
            <a:r>
              <a:rPr lang="en-US" altLang="zh-CN" sz="2800" b="1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宋体" pitchFamily="2" charset="-122"/>
                <a:cs typeface="+mj-cs"/>
              </a:rPr>
              <a:t>Haijun Gong</a:t>
            </a:r>
            <a:r>
              <a:rPr lang="en-US" altLang="zh-CN" sz="2800" b="1" baseline="30000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宋体" pitchFamily="2" charset="-122"/>
                <a:cs typeface="+mj-cs"/>
              </a:rPr>
              <a:t>1,2</a:t>
            </a:r>
            <a:endParaRPr lang="en-US" sz="2800" dirty="0" smtClean="0">
              <a:solidFill>
                <a:srgbClr val="0000FF"/>
              </a:solidFill>
            </a:endParaRPr>
          </a:p>
          <a:p>
            <a:pPr algn="ctr">
              <a:spcBef>
                <a:spcPts val="800"/>
              </a:spcBef>
              <a:buClr>
                <a:srgbClr val="000000"/>
              </a:buClr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endParaRPr lang="en-US" sz="2400" dirty="0" smtClean="0">
              <a:solidFill>
                <a:srgbClr val="000000"/>
              </a:solidFill>
            </a:endParaRPr>
          </a:p>
        </p:txBody>
      </p:sp>
      <p:sp>
        <p:nvSpPr>
          <p:cNvPr id="12291" name="Text Box 4"/>
          <p:cNvSpPr txBox="1">
            <a:spLocks noChangeArrowheads="1"/>
          </p:cNvSpPr>
          <p:nvPr/>
        </p:nvSpPr>
        <p:spPr bwMode="auto">
          <a:xfrm>
            <a:off x="228600" y="609600"/>
            <a:ext cx="8686800" cy="15240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360" tIns="44280" rIns="90360" bIns="4428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US" sz="3200" b="1" dirty="0" smtClean="0">
                <a:solidFill>
                  <a:srgbClr val="333399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An Integrative Analysis of Time-varying Regulatory Networks from High-dimensional Data</a:t>
            </a:r>
            <a:endParaRPr lang="en-US" sz="3200" b="1" dirty="0">
              <a:solidFill>
                <a:srgbClr val="FF00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81000" y="3352800"/>
            <a:ext cx="7924800" cy="15901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800"/>
              </a:spcBef>
              <a:buClr>
                <a:srgbClr val="000000"/>
              </a:buClr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US" sz="2800" baseline="30000" dirty="0" smtClean="0">
                <a:solidFill>
                  <a:schemeClr val="tx1"/>
                </a:solidFill>
              </a:rPr>
              <a:t>1</a:t>
            </a:r>
            <a:r>
              <a:rPr lang="en-US" sz="2800" b="1" dirty="0" smtClean="0">
                <a:solidFill>
                  <a:schemeClr val="tx1"/>
                </a:solidFill>
              </a:rPr>
              <a:t>Saint </a:t>
            </a:r>
            <a:r>
              <a:rPr lang="en-US" sz="2800" b="1" dirty="0">
                <a:solidFill>
                  <a:schemeClr val="tx1"/>
                </a:solidFill>
              </a:rPr>
              <a:t>Louis </a:t>
            </a:r>
            <a:r>
              <a:rPr lang="en-US" sz="2800" b="1" dirty="0" smtClean="0">
                <a:solidFill>
                  <a:schemeClr val="tx1"/>
                </a:solidFill>
              </a:rPr>
              <a:t>University</a:t>
            </a:r>
          </a:p>
          <a:p>
            <a:pPr algn="ctr">
              <a:spcBef>
                <a:spcPts val="800"/>
              </a:spcBef>
              <a:buClr>
                <a:srgbClr val="000000"/>
              </a:buClr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US" sz="2800" b="1" baseline="30000" dirty="0" smtClean="0">
                <a:solidFill>
                  <a:schemeClr val="tx1"/>
                </a:solidFill>
              </a:rPr>
              <a:t>2</a:t>
            </a:r>
            <a:r>
              <a:rPr lang="en-US" sz="2800" b="1" dirty="0" smtClean="0">
                <a:solidFill>
                  <a:schemeClr val="tx1"/>
                </a:solidFill>
              </a:rPr>
              <a:t>Australian </a:t>
            </a:r>
            <a:r>
              <a:rPr lang="en-US" sz="2800" b="1" dirty="0">
                <a:solidFill>
                  <a:schemeClr val="tx1"/>
                </a:solidFill>
              </a:rPr>
              <a:t>National University</a:t>
            </a:r>
          </a:p>
          <a:p>
            <a:pPr algn="ctr">
              <a:spcBef>
                <a:spcPts val="800"/>
              </a:spcBef>
              <a:buClr>
                <a:srgbClr val="000000"/>
              </a:buClr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endParaRPr lang="en-US" sz="2800" b="1" dirty="0" smtClean="0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819400" y="5798403"/>
            <a:ext cx="383668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IEEE </a:t>
            </a:r>
            <a:r>
              <a:rPr lang="en-US" sz="2400" dirty="0" err="1" smtClean="0">
                <a:solidFill>
                  <a:schemeClr val="tx1"/>
                </a:solidFill>
              </a:rPr>
              <a:t>BigData</a:t>
            </a:r>
            <a:r>
              <a:rPr lang="en-US" sz="2400" dirty="0" smtClean="0">
                <a:solidFill>
                  <a:schemeClr val="tx1"/>
                </a:solidFill>
              </a:rPr>
              <a:t> Workshop</a:t>
            </a:r>
          </a:p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December 11, 2018</a:t>
            </a:r>
            <a:endParaRPr lang="en-US" sz="2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1200" y="4343400"/>
            <a:ext cx="3124200" cy="1562100"/>
          </a:xfrm>
          <a:prstGeom prst="rect">
            <a:avLst/>
          </a:prstGeom>
        </p:spPr>
      </p:pic>
      <p:pic>
        <p:nvPicPr>
          <p:cNvPr id="8" name="Picture 7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4572000"/>
            <a:ext cx="1371600" cy="160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6382ABE1-6317-A445-A4ED-1B3CE718EC64}" type="slidenum">
              <a:rPr lang="en-US" sz="1400"/>
              <a:pPr/>
              <a:t>10</a:t>
            </a:fld>
            <a:endParaRPr lang="en-US" sz="1400"/>
          </a:p>
        </p:txBody>
      </p:sp>
      <p:sp>
        <p:nvSpPr>
          <p:cNvPr id="59395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76200"/>
            <a:ext cx="8001000" cy="838200"/>
          </a:xfrm>
        </p:spPr>
        <p:txBody>
          <a:bodyPr/>
          <a:lstStyle/>
          <a:p>
            <a:pPr eaLnBrk="1" hangingPunct="1"/>
            <a:r>
              <a:rPr lang="en-US" dirty="0" smtClean="0">
                <a:latin typeface="Comic Sans MS" charset="0"/>
                <a:ea typeface="ＭＳ Ｐゴシック" charset="0"/>
                <a:cs typeface="ＭＳ Ｐゴシック" charset="0"/>
              </a:rPr>
              <a:t>Correlation Networks (undirected)</a:t>
            </a:r>
            <a:endParaRPr lang="en-US" dirty="0">
              <a:latin typeface="Comic Sans MS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990600"/>
            <a:ext cx="8229600" cy="13716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200" dirty="0" smtClean="0">
                <a:latin typeface="+mj-lt"/>
                <a:ea typeface="ＭＳ Ｐゴシック" charset="0"/>
              </a:rPr>
              <a:t>Correlation networks, e.g., </a:t>
            </a:r>
            <a:r>
              <a:rPr lang="en-US" sz="2200" dirty="0" smtClean="0">
                <a:latin typeface="+mj-lt"/>
                <a:ea typeface="ＭＳ Ｐゴシック" charset="0"/>
                <a:cs typeface="ＭＳ Ｐゴシック" charset="0"/>
              </a:rPr>
              <a:t>Co</a:t>
            </a:r>
            <a:r>
              <a:rPr lang="en-US" sz="2200" dirty="0">
                <a:latin typeface="+mj-lt"/>
                <a:ea typeface="ＭＳ Ｐゴシック" charset="0"/>
                <a:cs typeface="ＭＳ Ｐゴシック" charset="0"/>
              </a:rPr>
              <a:t>-expression </a:t>
            </a:r>
            <a:r>
              <a:rPr lang="en-US" sz="2200" dirty="0" smtClean="0">
                <a:latin typeface="+mj-lt"/>
                <a:ea typeface="ＭＳ Ｐゴシック" charset="0"/>
                <a:cs typeface="ＭＳ Ｐゴシック" charset="0"/>
              </a:rPr>
              <a:t>networks</a:t>
            </a:r>
            <a:endParaRPr lang="en-US" sz="2200" dirty="0" smtClean="0">
              <a:latin typeface="+mj-lt"/>
              <a:ea typeface="ＭＳ Ｐゴシック" charset="0"/>
            </a:endParaRPr>
          </a:p>
          <a:p>
            <a:pPr eaLnBrk="1" hangingPunct="1">
              <a:lnSpc>
                <a:spcPct val="90000"/>
              </a:lnSpc>
            </a:pPr>
            <a:endParaRPr lang="en-US" sz="2200" dirty="0" smtClean="0">
              <a:latin typeface="+mj-lt"/>
              <a:ea typeface="ＭＳ Ｐゴシック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2200" dirty="0">
                <a:latin typeface="+mj-lt"/>
                <a:cs typeface="Comic Sans MS" charset="0"/>
              </a:rPr>
              <a:t>Nodes are </a:t>
            </a:r>
            <a:r>
              <a:rPr lang="en-US" sz="2200" dirty="0" smtClean="0">
                <a:latin typeface="+mj-lt"/>
                <a:cs typeface="Comic Sans MS" charset="0"/>
              </a:rPr>
              <a:t>genes, </a:t>
            </a:r>
            <a:r>
              <a:rPr lang="en-US" sz="2200" dirty="0">
                <a:latin typeface="+mj-lt"/>
                <a:cs typeface="Comic Sans MS" charset="0"/>
              </a:rPr>
              <a:t>edges represent </a:t>
            </a:r>
            <a:r>
              <a:rPr lang="en-US" sz="2200" b="1" dirty="0">
                <a:latin typeface="+mj-lt"/>
                <a:cs typeface="Comic Sans MS" charset="0"/>
              </a:rPr>
              <a:t>correlations</a:t>
            </a:r>
            <a:r>
              <a:rPr lang="en-US" sz="2200" dirty="0">
                <a:latin typeface="+mj-lt"/>
                <a:cs typeface="Comic Sans MS" charset="0"/>
              </a:rPr>
              <a:t> between expression levels of </a:t>
            </a:r>
            <a:r>
              <a:rPr lang="en-US" sz="2200" b="1" dirty="0">
                <a:latin typeface="+mj-lt"/>
                <a:cs typeface="Comic Sans MS" charset="0"/>
              </a:rPr>
              <a:t>connected </a:t>
            </a:r>
            <a:r>
              <a:rPr lang="en-US" sz="2200" b="1" dirty="0" smtClean="0">
                <a:latin typeface="+mj-lt"/>
                <a:cs typeface="Comic Sans MS" charset="0"/>
              </a:rPr>
              <a:t>nodes</a:t>
            </a:r>
          </a:p>
          <a:p>
            <a:pPr eaLnBrk="1" hangingPunct="1">
              <a:lnSpc>
                <a:spcPct val="90000"/>
              </a:lnSpc>
            </a:pPr>
            <a:endParaRPr lang="en-US" sz="2200" dirty="0">
              <a:latin typeface="+mj-lt"/>
              <a:ea typeface="ＭＳ Ｐゴシック" charset="0"/>
              <a:cs typeface="Comic Sans MS" charset="0"/>
            </a:endParaRPr>
          </a:p>
          <a:p>
            <a:pPr eaLnBrk="1" hangingPunct="1">
              <a:lnSpc>
                <a:spcPct val="90000"/>
              </a:lnSpc>
            </a:pPr>
            <a:endParaRPr lang="en-US" sz="2200" dirty="0" smtClean="0">
              <a:latin typeface="+mj-lt"/>
              <a:ea typeface="ＭＳ Ｐゴシック" charset="0"/>
              <a:cs typeface="Comic Sans MS" charset="0"/>
            </a:endParaRPr>
          </a:p>
          <a:p>
            <a:pPr eaLnBrk="1" hangingPunct="1">
              <a:lnSpc>
                <a:spcPct val="90000"/>
              </a:lnSpc>
            </a:pPr>
            <a:endParaRPr lang="en-US" sz="2200" dirty="0">
              <a:latin typeface="+mj-lt"/>
              <a:ea typeface="ＭＳ Ｐゴシック" charset="0"/>
              <a:cs typeface="Comic Sans MS" charset="0"/>
            </a:endParaRPr>
          </a:p>
          <a:p>
            <a:pPr eaLnBrk="1" hangingPunct="1">
              <a:lnSpc>
                <a:spcPct val="90000"/>
              </a:lnSpc>
            </a:pPr>
            <a:endParaRPr lang="en-US" sz="2200" dirty="0" smtClean="0">
              <a:latin typeface="+mj-lt"/>
              <a:ea typeface="ＭＳ Ｐゴシック" charset="0"/>
              <a:cs typeface="Comic Sans MS" charset="0"/>
            </a:endParaRPr>
          </a:p>
          <a:p>
            <a:pPr eaLnBrk="1" hangingPunct="1">
              <a:lnSpc>
                <a:spcPct val="90000"/>
              </a:lnSpc>
            </a:pPr>
            <a:endParaRPr lang="en-US" sz="2200" dirty="0">
              <a:latin typeface="+mj-lt"/>
              <a:ea typeface="ＭＳ Ｐゴシック" charset="0"/>
              <a:cs typeface="Comic Sans MS" charset="0"/>
            </a:endParaRPr>
          </a:p>
          <a:p>
            <a:pPr eaLnBrk="1" hangingPunct="1">
              <a:lnSpc>
                <a:spcPct val="90000"/>
              </a:lnSpc>
            </a:pPr>
            <a:endParaRPr lang="en-US" sz="2200" dirty="0" smtClean="0">
              <a:latin typeface="+mj-lt"/>
              <a:ea typeface="ＭＳ Ｐゴシック" charset="0"/>
              <a:cs typeface="Comic Sans MS" charset="0"/>
            </a:endParaRPr>
          </a:p>
          <a:p>
            <a:pPr eaLnBrk="1" hangingPunct="1">
              <a:lnSpc>
                <a:spcPct val="90000"/>
              </a:lnSpc>
            </a:pPr>
            <a:endParaRPr lang="en-US" sz="2200" dirty="0">
              <a:latin typeface="+mj-lt"/>
              <a:ea typeface="ＭＳ Ｐゴシック" charset="0"/>
              <a:cs typeface="Comic Sans MS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2200" dirty="0" smtClean="0">
                <a:latin typeface="+mj-lt"/>
                <a:ea typeface="ＭＳ Ｐゴシック" charset="0"/>
              </a:rPr>
              <a:t>Nodes </a:t>
            </a:r>
            <a:r>
              <a:rPr lang="en-US" sz="2200" dirty="0">
                <a:latin typeface="+mj-lt"/>
                <a:ea typeface="ＭＳ Ｐゴシック" charset="0"/>
              </a:rPr>
              <a:t>are connected if they have a significant pairwise </a:t>
            </a:r>
            <a:r>
              <a:rPr lang="en-US" sz="2200" dirty="0" smtClean="0">
                <a:latin typeface="+mj-lt"/>
                <a:ea typeface="ＭＳ Ｐゴシック" charset="0"/>
              </a:rPr>
              <a:t>association </a:t>
            </a:r>
          </a:p>
          <a:p>
            <a:pPr eaLnBrk="1" hangingPunct="1">
              <a:lnSpc>
                <a:spcPct val="90000"/>
              </a:lnSpc>
            </a:pPr>
            <a:r>
              <a:rPr lang="en-US" sz="2200" dirty="0" smtClean="0">
                <a:latin typeface="+mj-lt"/>
                <a:ea typeface="ＭＳ Ｐゴシック" charset="0"/>
              </a:rPr>
              <a:t>Reference</a:t>
            </a:r>
            <a:r>
              <a:rPr lang="en-US" sz="2200" dirty="0">
                <a:latin typeface="+mj-lt"/>
                <a:ea typeface="ＭＳ Ｐゴシック" charset="0"/>
              </a:rPr>
              <a:t>: </a:t>
            </a:r>
            <a:r>
              <a:rPr lang="en-US" sz="2200" b="1" dirty="0">
                <a:solidFill>
                  <a:srgbClr val="0000FF"/>
                </a:solidFill>
                <a:latin typeface="+mj-lt"/>
                <a:ea typeface="ＭＳ Ｐゴシック" charset="0"/>
              </a:rPr>
              <a:t>WGCNA</a:t>
            </a:r>
            <a:r>
              <a:rPr lang="en-US" sz="2200" dirty="0">
                <a:latin typeface="+mj-lt"/>
                <a:ea typeface="ＭＳ Ｐゴシック" charset="0"/>
              </a:rPr>
              <a:t> (weighted gene co-expression network analysis) (Zhang, Horvath)</a:t>
            </a:r>
          </a:p>
          <a:p>
            <a:pPr eaLnBrk="1" hangingPunct="1">
              <a:lnSpc>
                <a:spcPct val="90000"/>
              </a:lnSpc>
            </a:pPr>
            <a:endParaRPr lang="en-US" sz="2800" dirty="0">
              <a:latin typeface="Comic Sans MS" charset="0"/>
              <a:ea typeface="ＭＳ Ｐゴシック" charset="0"/>
              <a:cs typeface="ＭＳ Ｐゴシック" charset="0"/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874145"/>
              </p:ext>
            </p:extLst>
          </p:nvPr>
        </p:nvGraphicFramePr>
        <p:xfrm>
          <a:off x="749300" y="2933700"/>
          <a:ext cx="3594100" cy="1485900"/>
        </p:xfrm>
        <a:graphic>
          <a:graphicData uri="http://schemas.openxmlformats.org/drawingml/2006/table">
            <a:tbl>
              <a:tblPr/>
              <a:tblGrid>
                <a:gridCol w="342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064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4064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4064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40640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406400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406400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406400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  <a:gridCol w="406400">
                  <a:extLst>
                    <a:ext uri="{9D8B030D-6E8A-4147-A177-3AD203B41FA5}">
                      <a16:colId xmlns="" xmlns:a16="http://schemas.microsoft.com/office/drawing/2014/main" val="20008"/>
                    </a:ext>
                  </a:extLst>
                </a:gridCol>
              </a:tblGrid>
              <a:tr h="16510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2700" marR="12700" marT="12700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ＭＳ Ｐゴシック" charset="0"/>
                          <a:cs typeface="ＭＳ Ｐゴシック" charset="0"/>
                        </a:rPr>
                        <a:t>A</a:t>
                      </a:r>
                    </a:p>
                  </a:txBody>
                  <a:tcPr marL="12700" marR="12700" marT="12700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ＭＳ Ｐゴシック" charset="0"/>
                          <a:cs typeface="ＭＳ Ｐゴシック" charset="0"/>
                        </a:rPr>
                        <a:t>B</a:t>
                      </a:r>
                    </a:p>
                  </a:txBody>
                  <a:tcPr marL="12700" marR="12700" marT="12700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ＭＳ Ｐゴシック" charset="0"/>
                          <a:cs typeface="ＭＳ Ｐゴシック" charset="0"/>
                        </a:rPr>
                        <a:t>c</a:t>
                      </a:r>
                    </a:p>
                  </a:txBody>
                  <a:tcPr marL="12700" marR="12700" marT="12700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ＭＳ Ｐゴシック" charset="0"/>
                          <a:cs typeface="ＭＳ Ｐゴシック" charset="0"/>
                        </a:rPr>
                        <a:t>D</a:t>
                      </a:r>
                    </a:p>
                  </a:txBody>
                  <a:tcPr marL="12700" marR="12700" marT="12700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ＭＳ Ｐゴシック" charset="0"/>
                          <a:cs typeface="ＭＳ Ｐゴシック" charset="0"/>
                        </a:rPr>
                        <a:t>E</a:t>
                      </a:r>
                    </a:p>
                  </a:txBody>
                  <a:tcPr marL="12700" marR="12700" marT="12700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ＭＳ Ｐゴシック" charset="0"/>
                          <a:cs typeface="ＭＳ Ｐゴシック" charset="0"/>
                        </a:rPr>
                        <a:t>F</a:t>
                      </a:r>
                    </a:p>
                  </a:txBody>
                  <a:tcPr marL="12700" marR="12700" marT="12700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marL="12700" marR="12700" marT="12700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ＭＳ Ｐゴシック" charset="0"/>
                          <a:cs typeface="ＭＳ Ｐゴシック" charset="0"/>
                        </a:rPr>
                        <a:t>H</a:t>
                      </a:r>
                    </a:p>
                  </a:txBody>
                  <a:tcPr marL="12700" marR="12700" marT="12700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6510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ＭＳ Ｐゴシック" charset="0"/>
                          <a:cs typeface="ＭＳ Ｐゴシック" charset="0"/>
                        </a:rPr>
                        <a:t>A</a:t>
                      </a:r>
                    </a:p>
                  </a:txBody>
                  <a:tcPr marL="12700" marR="12700" marT="12700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ＭＳ Ｐゴシック" charset="0"/>
                          <a:cs typeface="ＭＳ Ｐゴシック" charset="0"/>
                        </a:rPr>
                        <a:t> </a:t>
                      </a:r>
                    </a:p>
                  </a:txBody>
                  <a:tcPr marL="12700" marR="12700" marT="12700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ＭＳ Ｐゴシック" charset="0"/>
                          <a:cs typeface="ＭＳ Ｐゴシック" charset="0"/>
                        </a:rPr>
                        <a:t>0.91</a:t>
                      </a:r>
                    </a:p>
                  </a:txBody>
                  <a:tcPr marL="12700" marR="12700" marT="12700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080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ＭＳ Ｐゴシック" charset="0"/>
                          <a:cs typeface="ＭＳ Ｐゴシック" charset="0"/>
                        </a:rPr>
                        <a:t>0.72</a:t>
                      </a:r>
                    </a:p>
                  </a:txBody>
                  <a:tcPr marL="12700" marR="12700" marT="12700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ＭＳ Ｐゴシック" charset="0"/>
                          <a:cs typeface="ＭＳ Ｐゴシック" charset="0"/>
                        </a:rPr>
                        <a:t>0.84</a:t>
                      </a:r>
                    </a:p>
                  </a:txBody>
                  <a:tcPr marL="12700" marR="12700" marT="12700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ＭＳ Ｐゴシック" charset="0"/>
                          <a:cs typeface="ＭＳ Ｐゴシック" charset="0"/>
                        </a:rPr>
                        <a:t> </a:t>
                      </a:r>
                    </a:p>
                  </a:txBody>
                  <a:tcPr marL="12700" marR="12700" marT="12700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ＭＳ Ｐゴシック" charset="0"/>
                          <a:cs typeface="ＭＳ Ｐゴシック" charset="0"/>
                        </a:rPr>
                        <a:t>0.78</a:t>
                      </a:r>
                    </a:p>
                  </a:txBody>
                  <a:tcPr marL="12700" marR="12700" marT="12700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ＭＳ Ｐゴシック" charset="0"/>
                          <a:cs typeface="ＭＳ Ｐゴシック" charset="0"/>
                        </a:rPr>
                        <a:t>0.88</a:t>
                      </a:r>
                    </a:p>
                  </a:txBody>
                  <a:tcPr marL="12700" marR="12700" marT="12700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ＭＳ Ｐゴシック" charset="0"/>
                          <a:cs typeface="ＭＳ Ｐゴシック" charset="0"/>
                        </a:rPr>
                        <a:t> </a:t>
                      </a:r>
                    </a:p>
                  </a:txBody>
                  <a:tcPr marL="12700" marR="12700" marT="12700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9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6510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ＭＳ Ｐゴシック" charset="0"/>
                          <a:cs typeface="ＭＳ Ｐゴシック" charset="0"/>
                        </a:rPr>
                        <a:t>B</a:t>
                      </a:r>
                    </a:p>
                  </a:txBody>
                  <a:tcPr marL="12700" marR="12700" marT="12700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ＭＳ Ｐゴシック" charset="0"/>
                          <a:cs typeface="ＭＳ Ｐゴシック" charset="0"/>
                        </a:rPr>
                        <a:t>0.91</a:t>
                      </a:r>
                    </a:p>
                  </a:txBody>
                  <a:tcPr marL="12700" marR="12700" marT="12700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080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ＭＳ Ｐゴシック" charset="0"/>
                          <a:cs typeface="ＭＳ Ｐゴシック" charset="0"/>
                        </a:rPr>
                        <a:t> </a:t>
                      </a:r>
                    </a:p>
                  </a:txBody>
                  <a:tcPr marL="12700" marR="12700" marT="12700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ＭＳ Ｐゴシック" charset="0"/>
                          <a:cs typeface="ＭＳ Ｐゴシック" charset="0"/>
                        </a:rPr>
                        <a:t> </a:t>
                      </a:r>
                    </a:p>
                  </a:txBody>
                  <a:tcPr marL="12700" marR="12700" marT="12700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ＭＳ Ｐゴシック" charset="0"/>
                          <a:cs typeface="ＭＳ Ｐゴシック" charset="0"/>
                        </a:rPr>
                        <a:t> </a:t>
                      </a:r>
                    </a:p>
                  </a:txBody>
                  <a:tcPr marL="12700" marR="12700" marT="12700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ＭＳ Ｐゴシック" charset="0"/>
                          <a:cs typeface="ＭＳ Ｐゴシック" charset="0"/>
                        </a:rPr>
                        <a:t> </a:t>
                      </a:r>
                    </a:p>
                  </a:txBody>
                  <a:tcPr marL="12700" marR="12700" marT="12700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ＭＳ Ｐゴシック" charset="0"/>
                          <a:cs typeface="ＭＳ Ｐゴシック" charset="0"/>
                        </a:rPr>
                        <a:t> </a:t>
                      </a:r>
                    </a:p>
                  </a:txBody>
                  <a:tcPr marL="12700" marR="12700" marT="12700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ＭＳ Ｐゴシック" charset="0"/>
                          <a:cs typeface="ＭＳ Ｐゴシック" charset="0"/>
                        </a:rPr>
                        <a:t> </a:t>
                      </a:r>
                    </a:p>
                  </a:txBody>
                  <a:tcPr marL="12700" marR="12700" marT="12700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ＭＳ Ｐゴシック" charset="0"/>
                          <a:cs typeface="ＭＳ Ｐゴシック" charset="0"/>
                        </a:rPr>
                        <a:t> </a:t>
                      </a:r>
                    </a:p>
                  </a:txBody>
                  <a:tcPr marL="12700" marR="12700" marT="12700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9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6510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ＭＳ Ｐゴシック" charset="0"/>
                          <a:cs typeface="ＭＳ Ｐゴシック" charset="0"/>
                        </a:rPr>
                        <a:t>C</a:t>
                      </a:r>
                    </a:p>
                  </a:txBody>
                  <a:tcPr marL="12700" marR="12700" marT="12700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ＭＳ Ｐゴシック" charset="0"/>
                          <a:cs typeface="ＭＳ Ｐゴシック" charset="0"/>
                        </a:rPr>
                        <a:t>0.72</a:t>
                      </a:r>
                    </a:p>
                  </a:txBody>
                  <a:tcPr marL="12700" marR="12700" marT="12700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ＭＳ Ｐゴシック" charset="0"/>
                          <a:cs typeface="ＭＳ Ｐゴシック" charset="0"/>
                        </a:rPr>
                        <a:t> </a:t>
                      </a:r>
                    </a:p>
                  </a:txBody>
                  <a:tcPr marL="12700" marR="12700" marT="12700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ＭＳ Ｐゴシック" charset="0"/>
                          <a:cs typeface="ＭＳ Ｐゴシック" charset="0"/>
                        </a:rPr>
                        <a:t> </a:t>
                      </a:r>
                    </a:p>
                  </a:txBody>
                  <a:tcPr marL="12700" marR="12700" marT="12700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ＭＳ Ｐゴシック" charset="0"/>
                          <a:cs typeface="ＭＳ Ｐゴシック" charset="0"/>
                        </a:rPr>
                        <a:t> </a:t>
                      </a:r>
                    </a:p>
                  </a:txBody>
                  <a:tcPr marL="12700" marR="12700" marT="12700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ＭＳ Ｐゴシック" charset="0"/>
                          <a:cs typeface="ＭＳ Ｐゴシック" charset="0"/>
                        </a:rPr>
                        <a:t> </a:t>
                      </a:r>
                    </a:p>
                  </a:txBody>
                  <a:tcPr marL="12700" marR="12700" marT="12700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ＭＳ Ｐゴシック" charset="0"/>
                          <a:cs typeface="ＭＳ Ｐゴシック" charset="0"/>
                        </a:rPr>
                        <a:t> </a:t>
                      </a:r>
                    </a:p>
                  </a:txBody>
                  <a:tcPr marL="12700" marR="12700" marT="12700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ＭＳ Ｐゴシック" charset="0"/>
                          <a:cs typeface="ＭＳ Ｐゴシック" charset="0"/>
                        </a:rPr>
                        <a:t> </a:t>
                      </a:r>
                    </a:p>
                  </a:txBody>
                  <a:tcPr marL="12700" marR="12700" marT="12700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ＭＳ Ｐゴシック" charset="0"/>
                          <a:cs typeface="ＭＳ Ｐゴシック" charset="0"/>
                        </a:rPr>
                        <a:t> </a:t>
                      </a:r>
                    </a:p>
                  </a:txBody>
                  <a:tcPr marL="12700" marR="12700" marT="12700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9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16510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ＭＳ Ｐゴシック" charset="0"/>
                          <a:cs typeface="ＭＳ Ｐゴシック" charset="0"/>
                        </a:rPr>
                        <a:t>D</a:t>
                      </a:r>
                    </a:p>
                  </a:txBody>
                  <a:tcPr marL="12700" marR="12700" marT="12700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ＭＳ Ｐゴシック" charset="0"/>
                          <a:cs typeface="ＭＳ Ｐゴシック" charset="0"/>
                        </a:rPr>
                        <a:t>0.84</a:t>
                      </a:r>
                    </a:p>
                  </a:txBody>
                  <a:tcPr marL="12700" marR="12700" marT="12700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ＭＳ Ｐゴシック" charset="0"/>
                          <a:cs typeface="ＭＳ Ｐゴシック" charset="0"/>
                        </a:rPr>
                        <a:t> </a:t>
                      </a:r>
                    </a:p>
                  </a:txBody>
                  <a:tcPr marL="12700" marR="12700" marT="12700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ＭＳ Ｐゴシック" charset="0"/>
                          <a:cs typeface="ＭＳ Ｐゴシック" charset="0"/>
                        </a:rPr>
                        <a:t> </a:t>
                      </a:r>
                    </a:p>
                  </a:txBody>
                  <a:tcPr marL="12700" marR="12700" marT="12700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ＭＳ Ｐゴシック" charset="0"/>
                          <a:cs typeface="ＭＳ Ｐゴシック" charset="0"/>
                        </a:rPr>
                        <a:t> </a:t>
                      </a:r>
                    </a:p>
                  </a:txBody>
                  <a:tcPr marL="12700" marR="12700" marT="12700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ＭＳ Ｐゴシック" charset="0"/>
                          <a:cs typeface="ＭＳ Ｐゴシック" charset="0"/>
                        </a:rPr>
                        <a:t> </a:t>
                      </a:r>
                    </a:p>
                  </a:txBody>
                  <a:tcPr marL="12700" marR="12700" marT="12700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ＭＳ Ｐゴシック" charset="0"/>
                          <a:cs typeface="ＭＳ Ｐゴシック" charset="0"/>
                        </a:rPr>
                        <a:t> </a:t>
                      </a:r>
                    </a:p>
                  </a:txBody>
                  <a:tcPr marL="12700" marR="12700" marT="12700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ＭＳ Ｐゴシック" charset="0"/>
                          <a:cs typeface="ＭＳ Ｐゴシック" charset="0"/>
                        </a:rPr>
                        <a:t> </a:t>
                      </a:r>
                    </a:p>
                  </a:txBody>
                  <a:tcPr marL="12700" marR="12700" marT="12700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ＭＳ Ｐゴシック" charset="0"/>
                          <a:cs typeface="ＭＳ Ｐゴシック" charset="0"/>
                        </a:rPr>
                        <a:t> </a:t>
                      </a:r>
                    </a:p>
                  </a:txBody>
                  <a:tcPr marL="12700" marR="12700" marT="12700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9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16510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ＭＳ Ｐゴシック" charset="0"/>
                          <a:cs typeface="ＭＳ Ｐゴシック" charset="0"/>
                        </a:rPr>
                        <a:t>E</a:t>
                      </a:r>
                    </a:p>
                  </a:txBody>
                  <a:tcPr marL="12700" marR="12700" marT="12700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ＭＳ Ｐゴシック" charset="0"/>
                          <a:cs typeface="ＭＳ Ｐゴシック" charset="0"/>
                        </a:rPr>
                        <a:t> </a:t>
                      </a:r>
                    </a:p>
                  </a:txBody>
                  <a:tcPr marL="12700" marR="12700" marT="12700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ＭＳ Ｐゴシック" charset="0"/>
                          <a:cs typeface="ＭＳ Ｐゴシック" charset="0"/>
                        </a:rPr>
                        <a:t> </a:t>
                      </a:r>
                    </a:p>
                  </a:txBody>
                  <a:tcPr marL="12700" marR="12700" marT="12700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ＭＳ Ｐゴシック" charset="0"/>
                          <a:cs typeface="ＭＳ Ｐゴシック" charset="0"/>
                        </a:rPr>
                        <a:t> </a:t>
                      </a:r>
                    </a:p>
                  </a:txBody>
                  <a:tcPr marL="12700" marR="12700" marT="12700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ＭＳ Ｐゴシック" charset="0"/>
                          <a:cs typeface="ＭＳ Ｐゴシック" charset="0"/>
                        </a:rPr>
                        <a:t> </a:t>
                      </a:r>
                    </a:p>
                  </a:txBody>
                  <a:tcPr marL="12700" marR="12700" marT="12700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ＭＳ Ｐゴシック" charset="0"/>
                          <a:cs typeface="ＭＳ Ｐゴシック" charset="0"/>
                        </a:rPr>
                        <a:t> </a:t>
                      </a:r>
                    </a:p>
                  </a:txBody>
                  <a:tcPr marL="12700" marR="12700" marT="12700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ＭＳ Ｐゴシック" charset="0"/>
                          <a:cs typeface="ＭＳ Ｐゴシック" charset="0"/>
                        </a:rPr>
                        <a:t>0.94</a:t>
                      </a:r>
                    </a:p>
                  </a:txBody>
                  <a:tcPr marL="12700" marR="12700" marT="12700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080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ＭＳ Ｐゴシック" charset="0"/>
                          <a:cs typeface="ＭＳ Ｐゴシック" charset="0"/>
                        </a:rPr>
                        <a:t> </a:t>
                      </a:r>
                    </a:p>
                  </a:txBody>
                  <a:tcPr marL="12700" marR="12700" marT="12700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ＭＳ Ｐゴシック" charset="0"/>
                          <a:cs typeface="ＭＳ Ｐゴシック" charset="0"/>
                        </a:rPr>
                        <a:t> </a:t>
                      </a:r>
                    </a:p>
                  </a:txBody>
                  <a:tcPr marL="12700" marR="12700" marT="12700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9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16510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ＭＳ Ｐゴシック" charset="0"/>
                          <a:cs typeface="ＭＳ Ｐゴシック" charset="0"/>
                        </a:rPr>
                        <a:t>F</a:t>
                      </a:r>
                    </a:p>
                  </a:txBody>
                  <a:tcPr marL="12700" marR="12700" marT="12700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ＭＳ Ｐゴシック" charset="0"/>
                          <a:cs typeface="ＭＳ Ｐゴシック" charset="0"/>
                        </a:rPr>
                        <a:t>0.78</a:t>
                      </a:r>
                    </a:p>
                  </a:txBody>
                  <a:tcPr marL="12700" marR="12700" marT="12700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ＭＳ Ｐゴシック" charset="0"/>
                          <a:cs typeface="ＭＳ Ｐゴシック" charset="0"/>
                        </a:rPr>
                        <a:t> </a:t>
                      </a:r>
                    </a:p>
                  </a:txBody>
                  <a:tcPr marL="12700" marR="12700" marT="12700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ＭＳ Ｐゴシック" charset="0"/>
                          <a:cs typeface="ＭＳ Ｐゴシック" charset="0"/>
                        </a:rPr>
                        <a:t> </a:t>
                      </a:r>
                    </a:p>
                  </a:txBody>
                  <a:tcPr marL="12700" marR="12700" marT="12700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ＭＳ Ｐゴシック" charset="0"/>
                          <a:cs typeface="ＭＳ Ｐゴシック" charset="0"/>
                        </a:rPr>
                        <a:t> </a:t>
                      </a:r>
                    </a:p>
                  </a:txBody>
                  <a:tcPr marL="12700" marR="12700" marT="12700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ＭＳ Ｐゴシック" charset="0"/>
                          <a:cs typeface="ＭＳ Ｐゴシック" charset="0"/>
                        </a:rPr>
                        <a:t>0.94</a:t>
                      </a:r>
                    </a:p>
                  </a:txBody>
                  <a:tcPr marL="12700" marR="12700" marT="12700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080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ＭＳ Ｐゴシック" charset="0"/>
                          <a:cs typeface="ＭＳ Ｐゴシック" charset="0"/>
                        </a:rPr>
                        <a:t> </a:t>
                      </a:r>
                    </a:p>
                  </a:txBody>
                  <a:tcPr marL="12700" marR="12700" marT="12700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ＭＳ Ｐゴシック" charset="0"/>
                          <a:cs typeface="ＭＳ Ｐゴシック" charset="0"/>
                        </a:rPr>
                        <a:t>0.75</a:t>
                      </a:r>
                    </a:p>
                  </a:txBody>
                  <a:tcPr marL="12700" marR="12700" marT="12700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ＭＳ Ｐゴシック" charset="0"/>
                          <a:cs typeface="ＭＳ Ｐゴシック" charset="0"/>
                        </a:rPr>
                        <a:t> </a:t>
                      </a:r>
                    </a:p>
                  </a:txBody>
                  <a:tcPr marL="12700" marR="12700" marT="12700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9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16510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marL="12700" marR="12700" marT="12700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ＭＳ Ｐゴシック" charset="0"/>
                          <a:cs typeface="ＭＳ Ｐゴシック" charset="0"/>
                        </a:rPr>
                        <a:t>0.88</a:t>
                      </a:r>
                    </a:p>
                  </a:txBody>
                  <a:tcPr marL="12700" marR="12700" marT="12700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ＭＳ Ｐゴシック" charset="0"/>
                          <a:cs typeface="ＭＳ Ｐゴシック" charset="0"/>
                        </a:rPr>
                        <a:t> </a:t>
                      </a:r>
                    </a:p>
                  </a:txBody>
                  <a:tcPr marL="12700" marR="12700" marT="12700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ＭＳ Ｐゴシック" charset="0"/>
                          <a:cs typeface="ＭＳ Ｐゴシック" charset="0"/>
                        </a:rPr>
                        <a:t> </a:t>
                      </a:r>
                    </a:p>
                  </a:txBody>
                  <a:tcPr marL="12700" marR="12700" marT="12700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ＭＳ Ｐゴシック" charset="0"/>
                          <a:cs typeface="ＭＳ Ｐゴシック" charset="0"/>
                        </a:rPr>
                        <a:t> </a:t>
                      </a:r>
                    </a:p>
                  </a:txBody>
                  <a:tcPr marL="12700" marR="12700" marT="12700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ＭＳ Ｐゴシック" charset="0"/>
                          <a:cs typeface="ＭＳ Ｐゴシック" charset="0"/>
                        </a:rPr>
                        <a:t> </a:t>
                      </a:r>
                    </a:p>
                  </a:txBody>
                  <a:tcPr marL="12700" marR="12700" marT="12700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ＭＳ Ｐゴシック" charset="0"/>
                          <a:cs typeface="ＭＳ Ｐゴシック" charset="0"/>
                        </a:rPr>
                        <a:t>0.75</a:t>
                      </a:r>
                    </a:p>
                  </a:txBody>
                  <a:tcPr marL="12700" marR="12700" marT="12700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ＭＳ Ｐゴシック" charset="0"/>
                          <a:cs typeface="ＭＳ Ｐゴシック" charset="0"/>
                        </a:rPr>
                        <a:t> </a:t>
                      </a:r>
                    </a:p>
                  </a:txBody>
                  <a:tcPr marL="12700" marR="12700" marT="12700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ＭＳ Ｐゴシック" charset="0"/>
                          <a:cs typeface="ＭＳ Ｐゴシック" charset="0"/>
                        </a:rPr>
                        <a:t>0.92</a:t>
                      </a:r>
                    </a:p>
                  </a:txBody>
                  <a:tcPr marL="12700" marR="12700" marT="12700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0806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16510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ＭＳ Ｐゴシック" charset="0"/>
                          <a:cs typeface="ＭＳ Ｐゴシック" charset="0"/>
                        </a:rPr>
                        <a:t>H</a:t>
                      </a:r>
                    </a:p>
                  </a:txBody>
                  <a:tcPr marL="12700" marR="12700" marT="12700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ＭＳ Ｐゴシック" charset="0"/>
                          <a:cs typeface="ＭＳ Ｐゴシック" charset="0"/>
                        </a:rPr>
                        <a:t> </a:t>
                      </a:r>
                    </a:p>
                  </a:txBody>
                  <a:tcPr marL="12700" marR="12700" marT="12700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ＭＳ Ｐゴシック" charset="0"/>
                          <a:cs typeface="ＭＳ Ｐゴシック" charset="0"/>
                        </a:rPr>
                        <a:t> </a:t>
                      </a:r>
                    </a:p>
                  </a:txBody>
                  <a:tcPr marL="12700" marR="12700" marT="12700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ＭＳ Ｐゴシック" charset="0"/>
                          <a:cs typeface="ＭＳ Ｐゴシック" charset="0"/>
                        </a:rPr>
                        <a:t> </a:t>
                      </a:r>
                    </a:p>
                  </a:txBody>
                  <a:tcPr marL="12700" marR="12700" marT="12700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ＭＳ Ｐゴシック" charset="0"/>
                          <a:cs typeface="ＭＳ Ｐゴシック" charset="0"/>
                        </a:rPr>
                        <a:t> </a:t>
                      </a:r>
                    </a:p>
                  </a:txBody>
                  <a:tcPr marL="12700" marR="12700" marT="12700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ＭＳ Ｐゴシック" charset="0"/>
                          <a:cs typeface="ＭＳ Ｐゴシック" charset="0"/>
                        </a:rPr>
                        <a:t> </a:t>
                      </a:r>
                    </a:p>
                  </a:txBody>
                  <a:tcPr marL="12700" marR="12700" marT="12700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ＭＳ Ｐゴシック" charset="0"/>
                          <a:cs typeface="ＭＳ Ｐゴシック" charset="0"/>
                        </a:rPr>
                        <a:t> </a:t>
                      </a:r>
                    </a:p>
                  </a:txBody>
                  <a:tcPr marL="12700" marR="12700" marT="12700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ＭＳ Ｐゴシック" charset="0"/>
                          <a:cs typeface="ＭＳ Ｐゴシック" charset="0"/>
                        </a:rPr>
                        <a:t>0.92</a:t>
                      </a:r>
                    </a:p>
                  </a:txBody>
                  <a:tcPr marL="12700" marR="12700" marT="12700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080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ＭＳ Ｐゴシック" charset="0"/>
                          <a:cs typeface="ＭＳ Ｐゴシック" charset="0"/>
                        </a:rPr>
                        <a:t> </a:t>
                      </a:r>
                    </a:p>
                  </a:txBody>
                  <a:tcPr marL="12700" marR="12700" marT="12700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9" name="TextBox 6"/>
          <p:cNvSpPr txBox="1">
            <a:spLocks noChangeArrowheads="1"/>
          </p:cNvSpPr>
          <p:nvPr/>
        </p:nvSpPr>
        <p:spPr bwMode="auto">
          <a:xfrm>
            <a:off x="1371600" y="2514600"/>
            <a:ext cx="23622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800" b="1" dirty="0"/>
              <a:t>Correlation matrix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5867400" y="2667000"/>
            <a:ext cx="2667000" cy="2133600"/>
            <a:chOff x="990600" y="2590800"/>
            <a:chExt cx="2667000" cy="2133600"/>
          </a:xfrm>
        </p:grpSpPr>
        <p:sp>
          <p:nvSpPr>
            <p:cNvPr id="36" name="Oval 35"/>
            <p:cNvSpPr/>
            <p:nvPr/>
          </p:nvSpPr>
          <p:spPr bwMode="auto">
            <a:xfrm>
              <a:off x="1328530" y="2956560"/>
              <a:ext cx="281609" cy="3048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37" name="TextBox 9"/>
            <p:cNvSpPr txBox="1">
              <a:spLocks noChangeArrowheads="1"/>
            </p:cNvSpPr>
            <p:nvPr/>
          </p:nvSpPr>
          <p:spPr bwMode="auto">
            <a:xfrm>
              <a:off x="1328530" y="2895600"/>
              <a:ext cx="394252" cy="3657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sz="1800" dirty="0"/>
                <a:t>A</a:t>
              </a:r>
            </a:p>
          </p:txBody>
        </p:sp>
        <p:sp>
          <p:nvSpPr>
            <p:cNvPr id="38" name="Oval 37"/>
            <p:cNvSpPr/>
            <p:nvPr/>
          </p:nvSpPr>
          <p:spPr bwMode="auto">
            <a:xfrm>
              <a:off x="990600" y="3688080"/>
              <a:ext cx="281609" cy="3048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39" name="TextBox 11"/>
            <p:cNvSpPr txBox="1">
              <a:spLocks noChangeArrowheads="1"/>
            </p:cNvSpPr>
            <p:nvPr/>
          </p:nvSpPr>
          <p:spPr bwMode="auto">
            <a:xfrm>
              <a:off x="990600" y="3627120"/>
              <a:ext cx="394252" cy="3657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sz="1800" dirty="0"/>
                <a:t>B</a:t>
              </a:r>
            </a:p>
          </p:txBody>
        </p:sp>
        <p:sp>
          <p:nvSpPr>
            <p:cNvPr id="40" name="Oval 39"/>
            <p:cNvSpPr/>
            <p:nvPr/>
          </p:nvSpPr>
          <p:spPr bwMode="auto">
            <a:xfrm>
              <a:off x="2117035" y="2651760"/>
              <a:ext cx="281609" cy="3048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41" name="TextBox 13"/>
            <p:cNvSpPr txBox="1">
              <a:spLocks noChangeArrowheads="1"/>
            </p:cNvSpPr>
            <p:nvPr/>
          </p:nvSpPr>
          <p:spPr bwMode="auto">
            <a:xfrm>
              <a:off x="2117035" y="2590800"/>
              <a:ext cx="394252" cy="3657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sz="1800" dirty="0"/>
                <a:t>C</a:t>
              </a:r>
            </a:p>
          </p:txBody>
        </p:sp>
        <p:sp>
          <p:nvSpPr>
            <p:cNvPr id="42" name="Oval 41"/>
            <p:cNvSpPr/>
            <p:nvPr/>
          </p:nvSpPr>
          <p:spPr bwMode="auto">
            <a:xfrm>
              <a:off x="1497496" y="4358640"/>
              <a:ext cx="281609" cy="3048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43" name="TextBox 15"/>
            <p:cNvSpPr txBox="1">
              <a:spLocks noChangeArrowheads="1"/>
            </p:cNvSpPr>
            <p:nvPr/>
          </p:nvSpPr>
          <p:spPr bwMode="auto">
            <a:xfrm>
              <a:off x="1497496" y="4297680"/>
              <a:ext cx="394252" cy="3657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sz="1800" dirty="0"/>
                <a:t>D</a:t>
              </a:r>
            </a:p>
          </p:txBody>
        </p:sp>
        <p:sp>
          <p:nvSpPr>
            <p:cNvPr id="44" name="Oval 43"/>
            <p:cNvSpPr/>
            <p:nvPr/>
          </p:nvSpPr>
          <p:spPr bwMode="auto">
            <a:xfrm>
              <a:off x="2398643" y="4419600"/>
              <a:ext cx="281609" cy="3048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45" name="TextBox 17"/>
            <p:cNvSpPr txBox="1">
              <a:spLocks noChangeArrowheads="1"/>
            </p:cNvSpPr>
            <p:nvPr/>
          </p:nvSpPr>
          <p:spPr bwMode="auto">
            <a:xfrm>
              <a:off x="2398643" y="4358640"/>
              <a:ext cx="394252" cy="3657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sz="1800" dirty="0"/>
                <a:t>E</a:t>
              </a:r>
            </a:p>
          </p:txBody>
        </p:sp>
        <p:sp>
          <p:nvSpPr>
            <p:cNvPr id="46" name="Oval 45"/>
            <p:cNvSpPr/>
            <p:nvPr/>
          </p:nvSpPr>
          <p:spPr bwMode="auto">
            <a:xfrm>
              <a:off x="2849217" y="3810000"/>
              <a:ext cx="281609" cy="3048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47" name="TextBox 19"/>
            <p:cNvSpPr txBox="1">
              <a:spLocks noChangeArrowheads="1"/>
            </p:cNvSpPr>
            <p:nvPr/>
          </p:nvSpPr>
          <p:spPr bwMode="auto">
            <a:xfrm>
              <a:off x="2849217" y="3749040"/>
              <a:ext cx="394252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dirty="0"/>
                <a:t>F</a:t>
              </a:r>
              <a:endParaRPr lang="en-US" sz="1800" dirty="0"/>
            </a:p>
          </p:txBody>
        </p:sp>
        <p:sp>
          <p:nvSpPr>
            <p:cNvPr id="48" name="Oval 47"/>
            <p:cNvSpPr/>
            <p:nvPr/>
          </p:nvSpPr>
          <p:spPr bwMode="auto">
            <a:xfrm>
              <a:off x="3299791" y="3352800"/>
              <a:ext cx="357809" cy="33528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r>
                <a:rPr lang="en-US" dirty="0">
                  <a:solidFill>
                    <a:srgbClr val="000000"/>
                  </a:solidFill>
                </a:rPr>
                <a:t>G</a:t>
              </a:r>
            </a:p>
          </p:txBody>
        </p:sp>
        <p:sp>
          <p:nvSpPr>
            <p:cNvPr id="49" name="Oval 48"/>
            <p:cNvSpPr/>
            <p:nvPr/>
          </p:nvSpPr>
          <p:spPr bwMode="auto">
            <a:xfrm>
              <a:off x="2905539" y="2773680"/>
              <a:ext cx="281609" cy="3048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50" name="TextBox 23"/>
            <p:cNvSpPr txBox="1">
              <a:spLocks noChangeArrowheads="1"/>
            </p:cNvSpPr>
            <p:nvPr/>
          </p:nvSpPr>
          <p:spPr bwMode="auto">
            <a:xfrm>
              <a:off x="2905539" y="2712720"/>
              <a:ext cx="394252" cy="3657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sz="1800" dirty="0"/>
                <a:t>H</a:t>
              </a:r>
            </a:p>
          </p:txBody>
        </p:sp>
        <p:cxnSp>
          <p:nvCxnSpPr>
            <p:cNvPr id="51" name="Straight Connector 43"/>
            <p:cNvCxnSpPr>
              <a:cxnSpLocks noChangeShapeType="1"/>
            </p:cNvCxnSpPr>
            <p:nvPr/>
          </p:nvCxnSpPr>
          <p:spPr bwMode="auto">
            <a:xfrm rot="5400000" flipH="1" flipV="1">
              <a:off x="1056530" y="3420717"/>
              <a:ext cx="487680" cy="168965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2" name="Straight Connector 45"/>
            <p:cNvCxnSpPr>
              <a:cxnSpLocks noChangeShapeType="1"/>
            </p:cNvCxnSpPr>
            <p:nvPr/>
          </p:nvCxnSpPr>
          <p:spPr bwMode="auto">
            <a:xfrm rot="5400000" flipH="1" flipV="1">
              <a:off x="2581855" y="4156876"/>
              <a:ext cx="365760" cy="281609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3" name="Straight Connector 47"/>
            <p:cNvCxnSpPr>
              <a:cxnSpLocks noChangeShapeType="1"/>
              <a:stCxn id="50" idx="2"/>
            </p:cNvCxnSpPr>
            <p:nvPr/>
          </p:nvCxnSpPr>
          <p:spPr bwMode="auto">
            <a:xfrm rot="16200000" flipH="1">
              <a:off x="3105150" y="3075995"/>
              <a:ext cx="304800" cy="30977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4" name="Straight Connector 33"/>
            <p:cNvCxnSpPr>
              <a:cxnSpLocks noChangeShapeType="1"/>
            </p:cNvCxnSpPr>
            <p:nvPr/>
          </p:nvCxnSpPr>
          <p:spPr bwMode="auto">
            <a:xfrm flipV="1">
              <a:off x="1553817" y="2834640"/>
              <a:ext cx="619539" cy="182880"/>
            </a:xfrm>
            <a:prstGeom prst="line">
              <a:avLst/>
            </a:prstGeom>
            <a:noFill/>
            <a:ln w="38100">
              <a:solidFill>
                <a:srgbClr val="FF66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5" name="Straight Connector 35"/>
            <p:cNvCxnSpPr>
              <a:cxnSpLocks noChangeShapeType="1"/>
              <a:stCxn id="37" idx="2"/>
            </p:cNvCxnSpPr>
            <p:nvPr/>
          </p:nvCxnSpPr>
          <p:spPr bwMode="auto">
            <a:xfrm rot="16200000" flipH="1">
              <a:off x="1016939" y="3770078"/>
              <a:ext cx="1158240" cy="140804"/>
            </a:xfrm>
            <a:prstGeom prst="line">
              <a:avLst/>
            </a:prstGeom>
            <a:noFill/>
            <a:ln w="38100">
              <a:solidFill>
                <a:srgbClr val="FF66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6" name="Straight Connector 37"/>
            <p:cNvCxnSpPr>
              <a:cxnSpLocks noChangeShapeType="1"/>
              <a:endCxn id="47" idx="1"/>
            </p:cNvCxnSpPr>
            <p:nvPr/>
          </p:nvCxnSpPr>
          <p:spPr bwMode="auto">
            <a:xfrm>
              <a:off x="1553817" y="3139440"/>
              <a:ext cx="1295400" cy="840433"/>
            </a:xfrm>
            <a:prstGeom prst="line">
              <a:avLst/>
            </a:prstGeom>
            <a:noFill/>
            <a:ln w="38100">
              <a:solidFill>
                <a:srgbClr val="FF66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7" name="Straight Connector 39"/>
            <p:cNvCxnSpPr>
              <a:cxnSpLocks noChangeShapeType="1"/>
            </p:cNvCxnSpPr>
            <p:nvPr/>
          </p:nvCxnSpPr>
          <p:spPr bwMode="auto">
            <a:xfrm>
              <a:off x="1610139" y="3139440"/>
              <a:ext cx="1689652" cy="304800"/>
            </a:xfrm>
            <a:prstGeom prst="line">
              <a:avLst/>
            </a:prstGeom>
            <a:noFill/>
            <a:ln w="38100">
              <a:solidFill>
                <a:srgbClr val="FF66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8" name="Straight Connector 41"/>
            <p:cNvCxnSpPr>
              <a:cxnSpLocks noChangeShapeType="1"/>
            </p:cNvCxnSpPr>
            <p:nvPr/>
          </p:nvCxnSpPr>
          <p:spPr bwMode="auto">
            <a:xfrm rot="5400000" flipH="1" flipV="1">
              <a:off x="3121550" y="3636397"/>
              <a:ext cx="243840" cy="225287"/>
            </a:xfrm>
            <a:prstGeom prst="line">
              <a:avLst/>
            </a:prstGeom>
            <a:noFill/>
            <a:ln w="38100">
              <a:solidFill>
                <a:srgbClr val="FF66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61" name="TextBox 7"/>
          <p:cNvSpPr txBox="1">
            <a:spLocks noChangeArrowheads="1"/>
          </p:cNvSpPr>
          <p:nvPr/>
        </p:nvSpPr>
        <p:spPr bwMode="auto">
          <a:xfrm>
            <a:off x="4419600" y="3267670"/>
            <a:ext cx="1371600" cy="923330"/>
          </a:xfrm>
          <a:prstGeom prst="rect">
            <a:avLst/>
          </a:prstGeom>
          <a:solidFill>
            <a:srgbClr val="FF66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800" dirty="0"/>
              <a:t>Correlation threshold, </a:t>
            </a:r>
            <a:endParaRPr lang="en-US" sz="1800" dirty="0" smtClean="0"/>
          </a:p>
          <a:p>
            <a:r>
              <a:rPr lang="en-US" sz="1800" dirty="0" smtClean="0">
                <a:latin typeface="Symbol" charset="0"/>
                <a:cs typeface="Symbol" charset="0"/>
              </a:rPr>
              <a:t>t</a:t>
            </a:r>
            <a:r>
              <a:rPr lang="en-US" sz="1800" dirty="0"/>
              <a:t>=0.7</a:t>
            </a:r>
          </a:p>
        </p:txBody>
      </p:sp>
    </p:spTree>
    <p:extLst>
      <p:ext uri="{BB962C8B-B14F-4D97-AF65-F5344CB8AC3E}">
        <p14:creationId xmlns:p14="http://schemas.microsoft.com/office/powerpoint/2010/main" val="35977191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idx="4294967295"/>
          </p:nvPr>
        </p:nvSpPr>
        <p:spPr>
          <a:xfrm>
            <a:off x="457200" y="76200"/>
            <a:ext cx="8229600" cy="838200"/>
          </a:xfrm>
        </p:spPr>
        <p:txBody>
          <a:bodyPr/>
          <a:lstStyle/>
          <a:p>
            <a:pPr eaLnBrk="1" hangingPunct="1"/>
            <a:r>
              <a:rPr lang="en-US" dirty="0" smtClean="0"/>
              <a:t>Graphical Lasso (undirected)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28600" y="1066800"/>
            <a:ext cx="8686800" cy="3427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en-AU" sz="2400" dirty="0" smtClean="0">
                <a:solidFill>
                  <a:schemeClr val="tx1"/>
                </a:solidFill>
              </a:rPr>
              <a:t>Assumption: </a:t>
            </a:r>
            <a:r>
              <a:rPr lang="el-GR" sz="2400" dirty="0" smtClean="0">
                <a:solidFill>
                  <a:schemeClr val="tx1"/>
                </a:solidFill>
              </a:rPr>
              <a:t>X</a:t>
            </a:r>
            <a:r>
              <a:rPr lang="el-GR" dirty="0" smtClean="0">
                <a:solidFill>
                  <a:schemeClr val="tx1"/>
                </a:solidFill>
              </a:rPr>
              <a:t>1</a:t>
            </a:r>
            <a:r>
              <a:rPr lang="el-GR" sz="2400" dirty="0" smtClean="0">
                <a:solidFill>
                  <a:schemeClr val="tx1"/>
                </a:solidFill>
              </a:rPr>
              <a:t>,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l-GR" sz="2400" dirty="0" smtClean="0">
                <a:solidFill>
                  <a:schemeClr val="tx1"/>
                </a:solidFill>
              </a:rPr>
              <a:t>.</a:t>
            </a:r>
            <a:r>
              <a:rPr lang="el-GR" sz="2400" dirty="0">
                <a:solidFill>
                  <a:schemeClr val="tx1"/>
                </a:solidFill>
              </a:rPr>
              <a:t>..</a:t>
            </a:r>
            <a:r>
              <a:rPr lang="el-GR" sz="2400" dirty="0" smtClean="0">
                <a:solidFill>
                  <a:schemeClr val="tx1"/>
                </a:solidFill>
              </a:rPr>
              <a:t>,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l-GR" sz="2400" dirty="0" smtClean="0">
                <a:solidFill>
                  <a:schemeClr val="tx1"/>
                </a:solidFill>
              </a:rPr>
              <a:t>X</a:t>
            </a:r>
            <a:r>
              <a:rPr lang="el-GR" dirty="0" smtClean="0">
                <a:solidFill>
                  <a:schemeClr val="tx1"/>
                </a:solidFill>
              </a:rPr>
              <a:t>n</a:t>
            </a:r>
            <a:r>
              <a:rPr lang="el-GR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>
                <a:solidFill>
                  <a:schemeClr val="tx1"/>
                </a:solidFill>
              </a:rPr>
              <a:t>~</a:t>
            </a:r>
            <a:r>
              <a:rPr lang="el-GR" sz="2400" dirty="0" smtClean="0">
                <a:solidFill>
                  <a:schemeClr val="tx1"/>
                </a:solidFill>
              </a:rPr>
              <a:t> </a:t>
            </a:r>
            <a:r>
              <a:rPr lang="el-GR" sz="2400" dirty="0">
                <a:solidFill>
                  <a:schemeClr val="tx1"/>
                </a:solidFill>
              </a:rPr>
              <a:t>N(</a:t>
            </a:r>
            <a:r>
              <a:rPr lang="el-GR" sz="2400" b="1" dirty="0">
                <a:solidFill>
                  <a:schemeClr val="tx1"/>
                </a:solidFill>
              </a:rPr>
              <a:t>μ</a:t>
            </a:r>
            <a:r>
              <a:rPr lang="el-GR" sz="2400" b="1" dirty="0" smtClean="0">
                <a:solidFill>
                  <a:schemeClr val="tx1"/>
                </a:solidFill>
              </a:rPr>
              <a:t>,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r>
              <a:rPr lang="el-GR" sz="2400" b="1" dirty="0" smtClean="0">
                <a:solidFill>
                  <a:schemeClr val="tx1"/>
                </a:solidFill>
              </a:rPr>
              <a:t>Σ</a:t>
            </a:r>
            <a:r>
              <a:rPr lang="el-GR" b="1" dirty="0" smtClean="0">
                <a:solidFill>
                  <a:schemeClr val="tx1"/>
                </a:solidFill>
              </a:rPr>
              <a:t>p</a:t>
            </a:r>
            <a:r>
              <a:rPr lang="el-GR" sz="2400" dirty="0" smtClean="0">
                <a:solidFill>
                  <a:schemeClr val="tx1"/>
                </a:solidFill>
              </a:rPr>
              <a:t>)</a:t>
            </a:r>
            <a:r>
              <a:rPr lang="en-US" sz="2400" dirty="0" smtClean="0">
                <a:solidFill>
                  <a:schemeClr val="tx1"/>
                </a:solidFill>
              </a:rPr>
              <a:t>, where </a:t>
            </a:r>
            <a:r>
              <a:rPr lang="el-GR" sz="2400" b="1" dirty="0">
                <a:solidFill>
                  <a:schemeClr val="tx1"/>
                </a:solidFill>
              </a:rPr>
              <a:t>Σ</a:t>
            </a:r>
            <a:r>
              <a:rPr lang="el-GR" b="1" dirty="0">
                <a:solidFill>
                  <a:schemeClr val="tx1"/>
                </a:solidFill>
              </a:rPr>
              <a:t>p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>
                <a:solidFill>
                  <a:schemeClr val="tx1"/>
                </a:solidFill>
              </a:rPr>
              <a:t>is p × p </a:t>
            </a:r>
            <a:r>
              <a:rPr lang="en-US" sz="2400" dirty="0" smtClean="0">
                <a:solidFill>
                  <a:schemeClr val="tx1"/>
                </a:solidFill>
              </a:rPr>
              <a:t>covariance matrix. </a:t>
            </a:r>
          </a:p>
          <a:p>
            <a:pPr algn="just">
              <a:spcAft>
                <a:spcPct val="35000"/>
              </a:spcAft>
            </a:pPr>
            <a:endParaRPr lang="en-US" sz="600" dirty="0" smtClean="0">
              <a:solidFill>
                <a:srgbClr val="000000"/>
              </a:solidFill>
            </a:endParaRPr>
          </a:p>
          <a:p>
            <a:pPr marL="457200" indent="-457200" algn="just"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1"/>
                </a:solidFill>
              </a:rPr>
              <a:t>Inverse of </a:t>
            </a:r>
            <a:r>
              <a:rPr lang="el-GR" sz="2400" dirty="0" smtClean="0">
                <a:solidFill>
                  <a:srgbClr val="000000"/>
                </a:solidFill>
              </a:rPr>
              <a:t>Σ</a:t>
            </a:r>
            <a:r>
              <a:rPr lang="en-US" sz="2400" dirty="0" smtClean="0">
                <a:solidFill>
                  <a:srgbClr val="000000"/>
                </a:solidFill>
              </a:rPr>
              <a:t> is called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b="1" dirty="0" smtClean="0">
                <a:solidFill>
                  <a:schemeClr val="tx1"/>
                </a:solidFill>
              </a:rPr>
              <a:t>precision </a:t>
            </a:r>
            <a:r>
              <a:rPr lang="en-US" sz="2400" b="1" dirty="0">
                <a:solidFill>
                  <a:schemeClr val="tx1"/>
                </a:solidFill>
              </a:rPr>
              <a:t>matrix </a:t>
            </a:r>
            <a:r>
              <a:rPr lang="en-US" sz="2400" b="1" dirty="0" err="1" smtClean="0">
                <a:solidFill>
                  <a:schemeClr val="tx1"/>
                </a:solidFill>
              </a:rPr>
              <a:t>Θ</a:t>
            </a:r>
            <a:r>
              <a:rPr lang="en-US" sz="2400" dirty="0" smtClean="0">
                <a:solidFill>
                  <a:schemeClr val="tx1"/>
                </a:solidFill>
              </a:rPr>
              <a:t>: represents </a:t>
            </a:r>
            <a:r>
              <a:rPr lang="en-US" sz="2400" dirty="0">
                <a:solidFill>
                  <a:schemeClr val="tx1"/>
                </a:solidFill>
              </a:rPr>
              <a:t>the </a:t>
            </a:r>
            <a:r>
              <a:rPr lang="en-US" sz="2400" b="1" dirty="0">
                <a:solidFill>
                  <a:schemeClr val="tx1"/>
                </a:solidFill>
              </a:rPr>
              <a:t>conditional independence </a:t>
            </a:r>
            <a:r>
              <a:rPr lang="en-US" sz="2400" dirty="0">
                <a:solidFill>
                  <a:schemeClr val="tx1"/>
                </a:solidFill>
              </a:rPr>
              <a:t>and </a:t>
            </a:r>
            <a:r>
              <a:rPr lang="en-US" sz="2400" b="1" dirty="0">
                <a:solidFill>
                  <a:schemeClr val="tx1"/>
                </a:solidFill>
              </a:rPr>
              <a:t>dependence</a:t>
            </a:r>
            <a:r>
              <a:rPr lang="en-US" sz="2400" dirty="0">
                <a:solidFill>
                  <a:schemeClr val="tx1"/>
                </a:solidFill>
              </a:rPr>
              <a:t> relationship among the </a:t>
            </a:r>
            <a:r>
              <a:rPr lang="en-US" sz="2400" dirty="0" smtClean="0">
                <a:solidFill>
                  <a:schemeClr val="tx1"/>
                </a:solidFill>
              </a:rPr>
              <a:t>variables.</a:t>
            </a:r>
          </a:p>
          <a:p>
            <a:pPr marL="457200" indent="-457200" algn="just"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en-US" sz="2400" b="1" dirty="0" smtClean="0">
                <a:solidFill>
                  <a:schemeClr val="tx1"/>
                </a:solidFill>
              </a:rPr>
              <a:t>Graphical </a:t>
            </a:r>
            <a:r>
              <a:rPr lang="en-US" sz="2400" b="1" dirty="0">
                <a:solidFill>
                  <a:schemeClr val="tx1"/>
                </a:solidFill>
              </a:rPr>
              <a:t>lasso </a:t>
            </a:r>
            <a:r>
              <a:rPr lang="en-US" sz="2400" dirty="0">
                <a:solidFill>
                  <a:schemeClr val="tx1"/>
                </a:solidFill>
              </a:rPr>
              <a:t>method builds </a:t>
            </a:r>
            <a:r>
              <a:rPr lang="en-US" sz="2400" b="1" dirty="0">
                <a:solidFill>
                  <a:srgbClr val="0000FF"/>
                </a:solidFill>
              </a:rPr>
              <a:t>undirected graphs </a:t>
            </a:r>
            <a:r>
              <a:rPr lang="en-US" sz="2400" dirty="0">
                <a:solidFill>
                  <a:schemeClr val="tx1"/>
                </a:solidFill>
              </a:rPr>
              <a:t>by penalizing the off-diagonal elements of </a:t>
            </a:r>
            <a:r>
              <a:rPr lang="en-US" sz="2400" dirty="0" err="1">
                <a:solidFill>
                  <a:schemeClr val="tx1"/>
                </a:solidFill>
              </a:rPr>
              <a:t>Θ</a:t>
            </a:r>
            <a:r>
              <a:rPr lang="en-US" sz="2400" dirty="0">
                <a:solidFill>
                  <a:schemeClr val="tx1"/>
                </a:solidFill>
              </a:rPr>
              <a:t> with an </a:t>
            </a:r>
            <a:r>
              <a:rPr lang="en-US" sz="2400" b="1" dirty="0">
                <a:solidFill>
                  <a:schemeClr val="tx1"/>
                </a:solidFill>
              </a:rPr>
              <a:t>L1 norm</a:t>
            </a:r>
            <a:r>
              <a:rPr lang="en-US" sz="2400" dirty="0">
                <a:solidFill>
                  <a:schemeClr val="tx1"/>
                </a:solidFill>
              </a:rPr>
              <a:t>.</a:t>
            </a:r>
          </a:p>
          <a:p>
            <a:pPr algn="just">
              <a:spcAft>
                <a:spcPct val="35000"/>
              </a:spcAft>
            </a:pPr>
            <a:endParaRPr lang="en-US" sz="1000" dirty="0">
              <a:solidFill>
                <a:schemeClr val="tx1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685800" y="4267200"/>
            <a:ext cx="7620000" cy="2403046"/>
            <a:chOff x="685800" y="4343400"/>
            <a:chExt cx="7620000" cy="2403046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5800" y="5943600"/>
              <a:ext cx="7620000" cy="802846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2000" y="4343400"/>
              <a:ext cx="7086600" cy="1192934"/>
            </a:xfrm>
            <a:prstGeom prst="rect">
              <a:avLst/>
            </a:prstGeom>
          </p:spPr>
        </p:pic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62000" y="5358222"/>
              <a:ext cx="2590800" cy="737778"/>
            </a:xfrm>
            <a:prstGeom prst="rect">
              <a:avLst/>
            </a:prstGeom>
          </p:spPr>
        </p:pic>
      </p:grpSp>
      <p:sp>
        <p:nvSpPr>
          <p:cNvPr id="4" name="Rectangle 3"/>
          <p:cNvSpPr/>
          <p:nvPr/>
        </p:nvSpPr>
        <p:spPr>
          <a:xfrm>
            <a:off x="3429000" y="5486400"/>
            <a:ext cx="22108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dirty="0" smtClean="0">
                <a:solidFill>
                  <a:schemeClr val="tx1"/>
                </a:solidFill>
              </a:rPr>
              <a:t>Laplace Distribution</a:t>
            </a:r>
            <a:endParaRPr lang="en-AU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9042899"/>
      </p:ext>
    </p:extLst>
  </p:cSld>
  <p:clrMapOvr>
    <a:masterClrMapping/>
  </p:clrMapOvr>
  <p:transition xmlns:p14="http://schemas.microsoft.com/office/powerpoint/2010/main">
    <p:wipe dir="d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7239000" y="5715000"/>
            <a:ext cx="1905000" cy="304800"/>
          </a:xfrm>
          <a:prstGeom prst="rect">
            <a:avLst/>
          </a:prstGeom>
        </p:spPr>
        <p:txBody>
          <a:bodyPr/>
          <a:lstStyle/>
          <a:p>
            <a:fld id="{4B7185D4-EF4B-F44F-A34E-77DC8DCF3A7A}" type="slidenum">
              <a:rPr lang="en-US"/>
              <a:pPr/>
              <a:t>12</a:t>
            </a:fld>
            <a:endParaRPr lang="en-US" dirty="0"/>
          </a:p>
        </p:txBody>
      </p:sp>
      <p:sp>
        <p:nvSpPr>
          <p:cNvPr id="277506" name="Rectangle 2"/>
          <p:cNvSpPr>
            <a:spLocks noGrp="1" noChangeArrowheads="1"/>
          </p:cNvSpPr>
          <p:nvPr>
            <p:ph type="title"/>
          </p:nvPr>
        </p:nvSpPr>
        <p:spPr>
          <a:xfrm>
            <a:off x="642938" y="252413"/>
            <a:ext cx="7772400" cy="609600"/>
          </a:xfrm>
        </p:spPr>
        <p:txBody>
          <a:bodyPr/>
          <a:lstStyle/>
          <a:p>
            <a:r>
              <a:rPr lang="en-US" sz="3200" dirty="0" smtClean="0"/>
              <a:t>Bayesian Network (Directed &amp; Acyclic)</a:t>
            </a:r>
            <a:endParaRPr lang="en-US" sz="3200" dirty="0"/>
          </a:p>
        </p:txBody>
      </p:sp>
      <p:sp>
        <p:nvSpPr>
          <p:cNvPr id="2775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914400"/>
            <a:ext cx="7924800" cy="5715000"/>
          </a:xfrm>
        </p:spPr>
        <p:txBody>
          <a:bodyPr/>
          <a:lstStyle/>
          <a:p>
            <a:pPr marL="0" indent="0">
              <a:spcBef>
                <a:spcPct val="0"/>
              </a:spcBef>
              <a:buNone/>
            </a:pPr>
            <a:r>
              <a:rPr lang="en-US" sz="2000" dirty="0" smtClean="0"/>
              <a:t>Bayesian Network (</a:t>
            </a:r>
            <a:r>
              <a:rPr lang="en-US" sz="2000" b="1" dirty="0" smtClean="0">
                <a:solidFill>
                  <a:schemeClr val="accent2"/>
                </a:solidFill>
              </a:rPr>
              <a:t>BN) </a:t>
            </a:r>
            <a:r>
              <a:rPr lang="en-US" sz="2000" dirty="0" smtClean="0"/>
              <a:t>is a</a:t>
            </a:r>
            <a:r>
              <a:rPr lang="en-US" sz="2000" dirty="0" smtClean="0">
                <a:ea typeface="ＭＳ Ｐゴシック" charset="0"/>
                <a:cs typeface="ＭＳ Ｐゴシック" charset="0"/>
              </a:rPr>
              <a:t> </a:t>
            </a:r>
            <a:r>
              <a:rPr lang="en-US" sz="2000" b="1" dirty="0">
                <a:solidFill>
                  <a:srgbClr val="0000FF"/>
                </a:solidFill>
              </a:rPr>
              <a:t>directed acyclic graph (DAG)</a:t>
            </a:r>
          </a:p>
          <a:p>
            <a:pPr marL="457200" lvl="1" indent="0">
              <a:spcBef>
                <a:spcPct val="0"/>
              </a:spcBef>
              <a:buNone/>
            </a:pPr>
            <a:endParaRPr lang="en-US" sz="1000" b="1" dirty="0" smtClean="0">
              <a:solidFill>
                <a:schemeClr val="accent2"/>
              </a:solidFill>
            </a:endParaRPr>
          </a:p>
          <a:p>
            <a:pPr>
              <a:spcBef>
                <a:spcPct val="0"/>
              </a:spcBef>
            </a:pPr>
            <a:r>
              <a:rPr lang="en-US" sz="2000" b="1" dirty="0">
                <a:solidFill>
                  <a:srgbClr val="0000FF"/>
                </a:solidFill>
              </a:rPr>
              <a:t>Conditional </a:t>
            </a:r>
            <a:r>
              <a:rPr lang="en-US" sz="2000" b="1" dirty="0" smtClean="0">
                <a:solidFill>
                  <a:srgbClr val="0000FF"/>
                </a:solidFill>
              </a:rPr>
              <a:t>distribution: </a:t>
            </a:r>
          </a:p>
          <a:p>
            <a:pPr>
              <a:spcBef>
                <a:spcPct val="0"/>
              </a:spcBef>
            </a:pPr>
            <a:endParaRPr lang="en-US" sz="1000" b="1" dirty="0" smtClean="0">
              <a:solidFill>
                <a:srgbClr val="0000FF"/>
              </a:solidFill>
            </a:endParaRPr>
          </a:p>
          <a:p>
            <a:pPr marL="0" indent="0">
              <a:spcBef>
                <a:spcPct val="0"/>
              </a:spcBef>
              <a:buNone/>
            </a:pPr>
            <a:r>
              <a:rPr lang="en-US" sz="2000" b="1" dirty="0">
                <a:solidFill>
                  <a:srgbClr val="0000FF"/>
                </a:solidFill>
              </a:rPr>
              <a:t>	</a:t>
            </a:r>
            <a:r>
              <a:rPr lang="en-US" sz="2000" b="1" dirty="0" smtClean="0">
                <a:solidFill>
                  <a:srgbClr val="0000FF"/>
                </a:solidFill>
              </a:rPr>
              <a:t>		  </a:t>
            </a:r>
            <a:endParaRPr lang="en-US" sz="2000" b="1" dirty="0">
              <a:solidFill>
                <a:srgbClr val="0000FF"/>
              </a:solidFill>
            </a:endParaRPr>
          </a:p>
          <a:p>
            <a:pPr marL="0" indent="0">
              <a:spcBef>
                <a:spcPct val="0"/>
              </a:spcBef>
              <a:buNone/>
            </a:pPr>
            <a:r>
              <a:rPr lang="en-US" sz="2000" dirty="0" smtClean="0"/>
              <a:t> where </a:t>
            </a:r>
            <a:r>
              <a:rPr lang="en-US" sz="2000" b="1" i="1" dirty="0"/>
              <a:t>q </a:t>
            </a:r>
            <a:r>
              <a:rPr lang="en-US" sz="2000" dirty="0"/>
              <a:t>is any set of </a:t>
            </a:r>
            <a:r>
              <a:rPr lang="en-US" sz="2000" dirty="0" smtClean="0"/>
              <a:t>nodes </a:t>
            </a:r>
            <a:r>
              <a:rPr lang="en-US" sz="2000" dirty="0"/>
              <a:t>other </a:t>
            </a:r>
            <a:r>
              <a:rPr lang="en-US" sz="2000" dirty="0" smtClean="0"/>
              <a:t>than its successors, </a:t>
            </a:r>
          </a:p>
          <a:p>
            <a:pPr marL="0" indent="0">
              <a:spcBef>
                <a:spcPct val="0"/>
              </a:spcBef>
              <a:buNone/>
            </a:pPr>
            <a:endParaRPr lang="en-US" sz="2000" dirty="0"/>
          </a:p>
          <a:p>
            <a:pPr>
              <a:spcBef>
                <a:spcPct val="0"/>
              </a:spcBef>
            </a:pPr>
            <a:r>
              <a:rPr lang="en-US" sz="2000" b="1" dirty="0" smtClean="0">
                <a:solidFill>
                  <a:srgbClr val="0000FF"/>
                </a:solidFill>
              </a:rPr>
              <a:t>Conditional Independence</a:t>
            </a:r>
            <a:r>
              <a:rPr lang="en-US" sz="2000" dirty="0" smtClean="0"/>
              <a:t>: each node is independent of  its </a:t>
            </a:r>
            <a:r>
              <a:rPr lang="en-US" sz="2000" b="1" dirty="0" smtClean="0"/>
              <a:t>non-descendants</a:t>
            </a:r>
            <a:r>
              <a:rPr lang="en-US" sz="2000" dirty="0" smtClean="0"/>
              <a:t> given its parents</a:t>
            </a:r>
          </a:p>
          <a:p>
            <a:pPr>
              <a:spcBef>
                <a:spcPct val="0"/>
              </a:spcBef>
            </a:pPr>
            <a:endParaRPr lang="en-US" sz="2000" dirty="0"/>
          </a:p>
          <a:p>
            <a:pPr>
              <a:spcBef>
                <a:spcPct val="0"/>
              </a:spcBef>
            </a:pPr>
            <a:r>
              <a:rPr lang="en-US" sz="2000" dirty="0" smtClean="0"/>
              <a:t>Directed edge stands for the regulation of one</a:t>
            </a:r>
          </a:p>
          <a:p>
            <a:pPr marL="0" indent="0">
              <a:spcBef>
                <a:spcPct val="0"/>
              </a:spcBef>
              <a:buNone/>
            </a:pPr>
            <a:r>
              <a:rPr lang="en-US" sz="2000" dirty="0"/>
              <a:t> </a:t>
            </a:r>
            <a:r>
              <a:rPr lang="en-US" sz="2000" dirty="0" smtClean="0"/>
              <a:t>    node by another.</a:t>
            </a:r>
          </a:p>
          <a:p>
            <a:pPr marL="0" indent="0">
              <a:spcBef>
                <a:spcPct val="0"/>
              </a:spcBef>
              <a:buNone/>
            </a:pPr>
            <a:endParaRPr lang="en-US" sz="2000" dirty="0">
              <a:sym typeface="Wingdings" charset="0"/>
            </a:endParaRPr>
          </a:p>
          <a:p>
            <a:pPr>
              <a:spcBef>
                <a:spcPct val="0"/>
              </a:spcBef>
            </a:pPr>
            <a:r>
              <a:rPr lang="en-US" sz="2000" dirty="0" smtClean="0">
                <a:sym typeface="Wingdings" charset="0"/>
              </a:rPr>
              <a:t>Joint </a:t>
            </a:r>
            <a:r>
              <a:rPr lang="en-US" sz="2000" dirty="0"/>
              <a:t>probability distribution of the network: </a:t>
            </a:r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 smtClean="0"/>
              <a:t>E.g</a:t>
            </a:r>
            <a:r>
              <a:rPr lang="en-US" sz="2000" dirty="0"/>
              <a:t>., </a:t>
            </a:r>
            <a:r>
              <a:rPr lang="en-US" sz="2000" i="1" dirty="0"/>
              <a:t> p</a:t>
            </a:r>
            <a:r>
              <a:rPr lang="en-US" sz="2000" dirty="0"/>
              <a:t>(G1, G2, G3, G4, G5) </a:t>
            </a:r>
          </a:p>
          <a:p>
            <a:pPr marL="0" indent="0">
              <a:buNone/>
            </a:pPr>
            <a:r>
              <a:rPr lang="en-US" sz="2000" dirty="0"/>
              <a:t>= </a:t>
            </a:r>
            <a:r>
              <a:rPr lang="en-US" sz="2000" i="1" dirty="0"/>
              <a:t>p</a:t>
            </a:r>
            <a:r>
              <a:rPr lang="en-US" sz="2000" dirty="0"/>
              <a:t>(G1) </a:t>
            </a:r>
            <a:r>
              <a:rPr lang="en-US" sz="2000" i="1" dirty="0"/>
              <a:t>p</a:t>
            </a:r>
            <a:r>
              <a:rPr lang="en-US" sz="2000" dirty="0"/>
              <a:t>(G2|G1) </a:t>
            </a:r>
            <a:r>
              <a:rPr lang="en-US" sz="2000" i="1" dirty="0"/>
              <a:t>p</a:t>
            </a:r>
            <a:r>
              <a:rPr lang="en-US" sz="2000" dirty="0"/>
              <a:t>(G3|G1) </a:t>
            </a:r>
            <a:r>
              <a:rPr lang="en-US" sz="2000" i="1" dirty="0"/>
              <a:t>p</a:t>
            </a:r>
            <a:r>
              <a:rPr lang="en-US" sz="2000" dirty="0"/>
              <a:t>(G4|G2) </a:t>
            </a:r>
            <a:r>
              <a:rPr lang="en-US" sz="2000" i="1" dirty="0"/>
              <a:t>p</a:t>
            </a:r>
            <a:r>
              <a:rPr lang="en-US" sz="2000" dirty="0"/>
              <a:t>(G5|G1, G2, G3</a:t>
            </a:r>
            <a:r>
              <a:rPr lang="en-US" sz="2000" dirty="0" smtClean="0"/>
              <a:t>)</a:t>
            </a:r>
            <a:endParaRPr lang="en-US" sz="1000" dirty="0" smtClean="0"/>
          </a:p>
          <a:p>
            <a:pPr marL="457200" lvl="1" indent="0">
              <a:spcBef>
                <a:spcPct val="0"/>
              </a:spcBef>
              <a:buNone/>
            </a:pPr>
            <a:endParaRPr lang="en-US" sz="1000" dirty="0"/>
          </a:p>
          <a:p>
            <a:pPr marL="457200" lvl="1" indent="0">
              <a:spcBef>
                <a:spcPct val="0"/>
              </a:spcBef>
              <a:buNone/>
            </a:pPr>
            <a:endParaRPr lang="en-US" sz="2000" dirty="0" smtClean="0"/>
          </a:p>
          <a:p>
            <a:pPr marL="457200" lvl="1" indent="0">
              <a:spcBef>
                <a:spcPct val="0"/>
              </a:spcBef>
              <a:buNone/>
            </a:pPr>
            <a:endParaRPr lang="en-US" sz="2000" dirty="0" smtClean="0"/>
          </a:p>
        </p:txBody>
      </p:sp>
      <p:pic>
        <p:nvPicPr>
          <p:cNvPr id="7" name="Picture 6" descr="bayesian_network_ex1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3352800"/>
            <a:ext cx="2057400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9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54110245"/>
              </p:ext>
            </p:extLst>
          </p:nvPr>
        </p:nvGraphicFramePr>
        <p:xfrm>
          <a:off x="727075" y="1774825"/>
          <a:ext cx="2854325" cy="434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4657" name="Equation" r:id="rId4" imgW="1498320" imgH="228600" progId="Equation.3">
                  <p:embed/>
                </p:oleObj>
              </mc:Choice>
              <mc:Fallback>
                <p:oleObj name="Equation" r:id="rId4" imgW="149832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7075" y="1774825"/>
                        <a:ext cx="2854325" cy="434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23547033"/>
              </p:ext>
            </p:extLst>
          </p:nvPr>
        </p:nvGraphicFramePr>
        <p:xfrm>
          <a:off x="1516062" y="5027613"/>
          <a:ext cx="3360738" cy="458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4658" name="Equation" r:id="rId6" imgW="1765080" imgH="241200" progId="Equation.3">
                  <p:embed/>
                </p:oleObj>
              </mc:Choice>
              <mc:Fallback>
                <p:oleObj name="Equation" r:id="rId6" imgW="176508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16062" y="5027613"/>
                        <a:ext cx="3360738" cy="4587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44201227"/>
              </p:ext>
            </p:extLst>
          </p:nvPr>
        </p:nvGraphicFramePr>
        <p:xfrm>
          <a:off x="3657600" y="1828800"/>
          <a:ext cx="4235450" cy="411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4659" name="Equation" r:id="rId8" imgW="2222500" imgH="215900" progId="Equation.3">
                  <p:embed/>
                </p:oleObj>
              </mc:Choice>
              <mc:Fallback>
                <p:oleObj name="Equation" r:id="rId8" imgW="2222500" imgH="215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57600" y="1828800"/>
                        <a:ext cx="4235450" cy="4111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" name="Group 2"/>
          <p:cNvGrpSpPr/>
          <p:nvPr/>
        </p:nvGrpSpPr>
        <p:grpSpPr>
          <a:xfrm>
            <a:off x="3352800" y="3352800"/>
            <a:ext cx="5791200" cy="2735997"/>
            <a:chOff x="3352800" y="3581400"/>
            <a:chExt cx="5791200" cy="2735997"/>
          </a:xfrm>
        </p:grpSpPr>
        <p:pic>
          <p:nvPicPr>
            <p:cNvPr id="11" name="Picture 10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86400" y="3581400"/>
              <a:ext cx="3225471" cy="2057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" name="Rectangle 1"/>
            <p:cNvSpPr/>
            <p:nvPr/>
          </p:nvSpPr>
          <p:spPr>
            <a:xfrm>
              <a:off x="3352800" y="5486400"/>
              <a:ext cx="5791200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457200" lvl="1" indent="0"/>
              <a:r>
                <a:rPr lang="en-US" sz="2800" b="1" dirty="0">
                  <a:solidFill>
                    <a:srgbClr val="FF0000"/>
                  </a:solidFill>
                  <a:ea typeface="ＭＳ Ｐゴシック" charset="0"/>
                  <a:cs typeface="ＭＳ Ｐゴシック" charset="0"/>
                </a:rPr>
                <a:t>Limitation: No feedback </a:t>
              </a:r>
              <a:r>
                <a:rPr lang="en-US" sz="2800" b="1" dirty="0" smtClean="0">
                  <a:solidFill>
                    <a:srgbClr val="FF0000"/>
                  </a:solidFill>
                  <a:ea typeface="ＭＳ Ｐゴシック" charset="0"/>
                  <a:cs typeface="ＭＳ Ｐゴシック" charset="0"/>
                </a:rPr>
                <a:t>loop!</a:t>
              </a:r>
              <a:r>
                <a:rPr lang="en-US" sz="2800" b="1" dirty="0" smtClean="0">
                  <a:ea typeface="ＭＳ Ｐゴシック" charset="0"/>
                  <a:cs typeface="ＭＳ Ｐゴシック" charset="0"/>
                </a:rPr>
                <a:t> </a:t>
              </a:r>
              <a:r>
                <a:rPr lang="en-US" sz="2000" b="1" dirty="0" smtClean="0">
                  <a:ea typeface="ＭＳ Ｐゴシック" charset="0"/>
                  <a:cs typeface="ＭＳ Ｐゴシック" charset="0"/>
                </a:rPr>
                <a:t>temporal </a:t>
              </a:r>
              <a:r>
                <a:rPr lang="en-US" sz="2000" b="1" dirty="0">
                  <a:ea typeface="ＭＳ Ｐゴシック" charset="0"/>
                  <a:cs typeface="ＭＳ Ｐゴシック" charset="0"/>
                </a:rPr>
                <a:t>information</a:t>
              </a:r>
              <a:endParaRPr lang="en-US" baseline="-25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9290025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9"/>
          <p:cNvSpPr>
            <a:spLocks noGrp="1"/>
          </p:cNvSpPr>
          <p:nvPr>
            <p:ph type="title"/>
          </p:nvPr>
        </p:nvSpPr>
        <p:spPr>
          <a:xfrm>
            <a:off x="228600" y="56865"/>
            <a:ext cx="8610600" cy="762000"/>
          </a:xfrm>
        </p:spPr>
        <p:txBody>
          <a:bodyPr/>
          <a:lstStyle/>
          <a:p>
            <a:r>
              <a:rPr lang="en-US" altLang="zh-CN" sz="3400" dirty="0" smtClean="0"/>
              <a:t>Stationary Dynamic Bayesian Network</a:t>
            </a:r>
          </a:p>
        </p:txBody>
      </p:sp>
      <p:sp>
        <p:nvSpPr>
          <p:cNvPr id="5" name="Rectangle 4"/>
          <p:cNvSpPr/>
          <p:nvPr/>
        </p:nvSpPr>
        <p:spPr>
          <a:xfrm>
            <a:off x="304800" y="3692604"/>
            <a:ext cx="845820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en-AU" sz="2200" b="1" dirty="0" smtClean="0">
                <a:solidFill>
                  <a:schemeClr val="tx1"/>
                </a:solidFill>
              </a:rPr>
              <a:t>Dynamic </a:t>
            </a:r>
            <a:r>
              <a:rPr lang="en-AU" sz="2200" b="1" dirty="0">
                <a:solidFill>
                  <a:schemeClr val="tx1"/>
                </a:solidFill>
              </a:rPr>
              <a:t>Bayesian network </a:t>
            </a:r>
            <a:r>
              <a:rPr lang="en-AU" sz="2200" dirty="0" smtClean="0">
                <a:solidFill>
                  <a:schemeClr val="tx1"/>
                </a:solidFill>
              </a:rPr>
              <a:t>assumes </a:t>
            </a:r>
            <a:r>
              <a:rPr lang="en-AU" sz="2200" b="1" dirty="0" smtClean="0">
                <a:solidFill>
                  <a:schemeClr val="tx1"/>
                </a:solidFill>
              </a:rPr>
              <a:t>first-order Markov chain</a:t>
            </a:r>
            <a:r>
              <a:rPr lang="en-AU" sz="2200" dirty="0" smtClean="0">
                <a:solidFill>
                  <a:schemeClr val="tx1"/>
                </a:solidFill>
              </a:rPr>
              <a:t>: each random variable at time </a:t>
            </a:r>
            <a:r>
              <a:rPr lang="en-AU" sz="2200" i="1" dirty="0" smtClean="0">
                <a:solidFill>
                  <a:schemeClr val="tx1"/>
                </a:solidFill>
              </a:rPr>
              <a:t>t</a:t>
            </a:r>
            <a:r>
              <a:rPr lang="en-AU" sz="2200" dirty="0" smtClean="0">
                <a:solidFill>
                  <a:schemeClr val="tx1"/>
                </a:solidFill>
              </a:rPr>
              <a:t> is only dependent on its parents at time </a:t>
            </a:r>
            <a:r>
              <a:rPr lang="en-AU" sz="2200" i="1" dirty="0" smtClean="0">
                <a:solidFill>
                  <a:schemeClr val="tx1"/>
                </a:solidFill>
              </a:rPr>
              <a:t>t−1:</a:t>
            </a:r>
            <a:r>
              <a:rPr lang="en-AU" sz="2200" dirty="0" smtClean="0">
                <a:solidFill>
                  <a:schemeClr val="tx1"/>
                </a:solidFill>
              </a:rPr>
              <a:t> </a:t>
            </a:r>
            <a:endParaRPr lang="en-AU" sz="1000" dirty="0" smtClean="0">
              <a:solidFill>
                <a:srgbClr val="000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838200"/>
            <a:ext cx="7620000" cy="2793999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685800" y="5145505"/>
            <a:ext cx="8077200" cy="1407695"/>
            <a:chOff x="685800" y="4993105"/>
            <a:chExt cx="8077200" cy="1407695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5800" y="5703943"/>
              <a:ext cx="4038600" cy="696857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85800" y="4993105"/>
              <a:ext cx="8077200" cy="743953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953000" y="5729676"/>
              <a:ext cx="2438400" cy="559928"/>
            </a:xfrm>
            <a:prstGeom prst="rect">
              <a:avLst/>
            </a:prstGeom>
          </p:spPr>
        </p:pic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81400" y="4495800"/>
            <a:ext cx="4059050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760058"/>
      </p:ext>
    </p:extLst>
  </p:cSld>
  <p:clrMapOvr>
    <a:masterClrMapping/>
  </p:clrMapOvr>
  <p:transition xmlns:p14="http://schemas.microsoft.com/office/powerpoint/2010/main">
    <p:wipe dir="d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le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686800" cy="1066800"/>
          </a:xfrm>
        </p:spPr>
        <p:txBody>
          <a:bodyPr/>
          <a:lstStyle/>
          <a:p>
            <a:r>
              <a:rPr lang="en-US" dirty="0" smtClean="0">
                <a:latin typeface="Arial" charset="0"/>
                <a:cs typeface="Arial" charset="0"/>
              </a:rPr>
              <a:t>Time-varying Regulatory Network</a:t>
            </a:r>
            <a:endParaRPr lang="en-US" dirty="0">
              <a:latin typeface="Arial" charset="0"/>
              <a:cs typeface="Arial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295400"/>
            <a:ext cx="8001000" cy="4710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6503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685800"/>
          </a:xfrm>
        </p:spPr>
        <p:txBody>
          <a:bodyPr/>
          <a:lstStyle/>
          <a:p>
            <a:r>
              <a:rPr lang="en-US" dirty="0" smtClean="0">
                <a:latin typeface="Arial" charset="0"/>
                <a:cs typeface="Arial" charset="0"/>
              </a:rPr>
              <a:t>Structure Learning</a:t>
            </a:r>
            <a:endParaRPr lang="en-US" dirty="0">
              <a:latin typeface="Arial" charset="0"/>
              <a:cs typeface="Arial" charset="0"/>
            </a:endParaRPr>
          </a:p>
        </p:txBody>
      </p:sp>
      <p:sp>
        <p:nvSpPr>
          <p:cNvPr id="43011" name="Content Placeholder 2"/>
          <p:cNvSpPr>
            <a:spLocks noGrp="1"/>
          </p:cNvSpPr>
          <p:nvPr>
            <p:ph idx="1"/>
          </p:nvPr>
        </p:nvSpPr>
        <p:spPr>
          <a:xfrm>
            <a:off x="304800" y="838200"/>
            <a:ext cx="8610600" cy="762000"/>
          </a:xfrm>
        </p:spPr>
        <p:txBody>
          <a:bodyPr/>
          <a:lstStyle/>
          <a:p>
            <a:pPr marL="0" indent="0">
              <a:buNone/>
            </a:pPr>
            <a:endParaRPr lang="en-US" sz="100" dirty="0">
              <a:latin typeface="Arial" charset="0"/>
              <a:cs typeface="Arial" charset="0"/>
            </a:endParaRPr>
          </a:p>
          <a:p>
            <a:r>
              <a:rPr lang="en-US" sz="2800" b="1" dirty="0" smtClean="0"/>
              <a:t>Bayesian </a:t>
            </a:r>
            <a:r>
              <a:rPr lang="en-US" sz="2800" b="1" dirty="0" err="1" smtClean="0"/>
              <a:t>Dirichlet</a:t>
            </a:r>
            <a:r>
              <a:rPr lang="en-US" sz="2800" b="1" dirty="0" smtClean="0"/>
              <a:t> equivalence (</a:t>
            </a:r>
            <a:r>
              <a:rPr lang="en-US" sz="2800" b="1" dirty="0" err="1" smtClean="0"/>
              <a:t>BDe</a:t>
            </a:r>
            <a:r>
              <a:rPr lang="en-US" sz="2800" b="1" dirty="0" smtClean="0"/>
              <a:t>) metric</a:t>
            </a:r>
          </a:p>
          <a:p>
            <a:endParaRPr lang="en-US" sz="2800" b="1" dirty="0"/>
          </a:p>
          <a:p>
            <a:endParaRPr lang="en-US" sz="2800" b="1" dirty="0" smtClean="0"/>
          </a:p>
          <a:p>
            <a:endParaRPr lang="en-US" sz="2800" b="1" dirty="0"/>
          </a:p>
          <a:p>
            <a:endParaRPr lang="en-US" sz="2800" b="1" dirty="0" smtClean="0"/>
          </a:p>
          <a:p>
            <a:endParaRPr lang="en-US" sz="2800" b="1" dirty="0"/>
          </a:p>
          <a:p>
            <a:r>
              <a:rPr lang="en-US" sz="2800" b="1" dirty="0"/>
              <a:t>Bayesian Information Criteria (BIC)</a:t>
            </a:r>
          </a:p>
          <a:p>
            <a:pPr marL="0" indent="0">
              <a:buNone/>
            </a:pPr>
            <a:r>
              <a:rPr lang="en-US" sz="2800" b="1" dirty="0" smtClean="0"/>
              <a:t>   </a:t>
            </a:r>
            <a:r>
              <a:rPr lang="mr-IN" sz="2800" b="1" dirty="0" smtClean="0"/>
              <a:t>BIC</a:t>
            </a:r>
            <a:r>
              <a:rPr lang="en-US" sz="2800" dirty="0"/>
              <a:t>(</a:t>
            </a:r>
            <a:r>
              <a:rPr lang="mr-IN" sz="2800" dirty="0" smtClean="0"/>
              <a:t>G</a:t>
            </a:r>
            <a:r>
              <a:rPr lang="en-US" sz="2800" dirty="0"/>
              <a:t>)</a:t>
            </a:r>
            <a:r>
              <a:rPr lang="mr-IN" sz="2800" dirty="0" smtClean="0"/>
              <a:t> </a:t>
            </a:r>
            <a:r>
              <a:rPr lang="mr-IN" sz="2800" dirty="0"/>
              <a:t>= </a:t>
            </a:r>
            <a:r>
              <a:rPr lang="mr-IN" sz="2800" dirty="0" smtClean="0"/>
              <a:t>log</a:t>
            </a:r>
            <a:r>
              <a:rPr lang="mr-IN" sz="2800" i="1" dirty="0" smtClean="0"/>
              <a:t>P</a:t>
            </a:r>
            <a:r>
              <a:rPr lang="en-US" sz="2800" dirty="0"/>
              <a:t>(</a:t>
            </a:r>
            <a:r>
              <a:rPr lang="mr-IN" sz="2800" i="1" dirty="0" smtClean="0"/>
              <a:t>G</a:t>
            </a:r>
            <a:r>
              <a:rPr lang="mr-IN" sz="2800" dirty="0" smtClean="0"/>
              <a:t>|</a:t>
            </a:r>
            <a:r>
              <a:rPr lang="en-US" sz="2800" i="1" dirty="0" smtClean="0"/>
              <a:t>D)</a:t>
            </a:r>
            <a:r>
              <a:rPr lang="mr-IN" sz="2800" dirty="0" smtClean="0"/>
              <a:t>− </a:t>
            </a:r>
            <a:r>
              <a:rPr lang="mr-IN" sz="2800" i="1" dirty="0" smtClean="0"/>
              <a:t>f</a:t>
            </a:r>
            <a:r>
              <a:rPr lang="en-US" sz="2800" dirty="0"/>
              <a:t>(</a:t>
            </a:r>
            <a:r>
              <a:rPr lang="mr-IN" sz="2800" i="1" dirty="0" smtClean="0"/>
              <a:t>N</a:t>
            </a:r>
            <a:r>
              <a:rPr lang="en-US" sz="2800" dirty="0"/>
              <a:t>)</a:t>
            </a:r>
            <a:r>
              <a:rPr lang="mr-IN" sz="2800" dirty="0" smtClean="0"/>
              <a:t>|</a:t>
            </a:r>
            <a:r>
              <a:rPr lang="mr-IN" sz="2800" i="1" dirty="0"/>
              <a:t>G</a:t>
            </a:r>
            <a:r>
              <a:rPr lang="mr-IN" sz="2800" dirty="0"/>
              <a:t>| </a:t>
            </a:r>
            <a:endParaRPr lang="en-US" sz="2800" dirty="0" smtClean="0"/>
          </a:p>
          <a:p>
            <a:r>
              <a:rPr lang="en-US" sz="2800" dirty="0" smtClean="0"/>
              <a:t>DBN-based </a:t>
            </a:r>
            <a:r>
              <a:rPr lang="en-US" sz="2800" b="1" dirty="0"/>
              <a:t>Mutual Information Test (MIT)</a:t>
            </a:r>
            <a:r>
              <a:rPr lang="en-US" sz="2800" dirty="0" smtClean="0"/>
              <a:t> Score</a:t>
            </a:r>
          </a:p>
          <a:p>
            <a:r>
              <a:rPr lang="en-US" sz="2800" dirty="0" smtClean="0"/>
              <a:t>DBN-based K2 Score. </a:t>
            </a:r>
          </a:p>
          <a:p>
            <a:r>
              <a:rPr lang="mr-IN" sz="2800" dirty="0" smtClean="0"/>
              <a:t>…</a:t>
            </a:r>
            <a:endParaRPr lang="en-US" sz="2800" dirty="0"/>
          </a:p>
        </p:txBody>
      </p:sp>
      <p:grpSp>
        <p:nvGrpSpPr>
          <p:cNvPr id="8" name="Group 7"/>
          <p:cNvGrpSpPr/>
          <p:nvPr/>
        </p:nvGrpSpPr>
        <p:grpSpPr>
          <a:xfrm>
            <a:off x="609600" y="1524001"/>
            <a:ext cx="7772400" cy="2470688"/>
            <a:chOff x="609600" y="1524001"/>
            <a:chExt cx="7772400" cy="2470688"/>
          </a:xfrm>
        </p:grpSpPr>
        <p:grpSp>
          <p:nvGrpSpPr>
            <p:cNvPr id="4" name="Group 3"/>
            <p:cNvGrpSpPr/>
            <p:nvPr/>
          </p:nvGrpSpPr>
          <p:grpSpPr>
            <a:xfrm>
              <a:off x="609600" y="1524001"/>
              <a:ext cx="7772400" cy="1295400"/>
              <a:chOff x="685800" y="4993105"/>
              <a:chExt cx="8077200" cy="1407695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85800" y="5703943"/>
                <a:ext cx="4038600" cy="696857"/>
              </a:xfrm>
              <a:prstGeom prst="rect">
                <a:avLst/>
              </a:prstGeom>
            </p:spPr>
          </p:pic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85800" y="4993105"/>
                <a:ext cx="8077200" cy="743953"/>
              </a:xfrm>
              <a:prstGeom prst="rect">
                <a:avLst/>
              </a:prstGeom>
            </p:spPr>
          </p:pic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953000" y="5729676"/>
                <a:ext cx="2438400" cy="559928"/>
              </a:xfrm>
              <a:prstGeom prst="rect">
                <a:avLst/>
              </a:prstGeom>
            </p:spPr>
          </p:pic>
        </p:grpSp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09600" y="2819400"/>
              <a:ext cx="6934200" cy="11752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890111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685800"/>
          </a:xfrm>
        </p:spPr>
        <p:txBody>
          <a:bodyPr/>
          <a:lstStyle/>
          <a:p>
            <a:r>
              <a:rPr lang="en-US" dirty="0" smtClean="0">
                <a:latin typeface="Arial" charset="0"/>
                <a:cs typeface="Arial" charset="0"/>
              </a:rPr>
              <a:t>Network Searching Algorithms</a:t>
            </a:r>
            <a:endParaRPr lang="en-US" dirty="0">
              <a:latin typeface="Arial" charset="0"/>
              <a:cs typeface="Arial" charset="0"/>
            </a:endParaRPr>
          </a:p>
        </p:txBody>
      </p:sp>
      <p:sp>
        <p:nvSpPr>
          <p:cNvPr id="43011" name="Content Placeholder 2"/>
          <p:cNvSpPr>
            <a:spLocks noGrp="1"/>
          </p:cNvSpPr>
          <p:nvPr>
            <p:ph idx="1"/>
          </p:nvPr>
        </p:nvSpPr>
        <p:spPr>
          <a:xfrm>
            <a:off x="304800" y="914400"/>
            <a:ext cx="8610600" cy="5410200"/>
          </a:xfrm>
        </p:spPr>
        <p:txBody>
          <a:bodyPr/>
          <a:lstStyle/>
          <a:p>
            <a:pPr marL="0" indent="0">
              <a:buNone/>
            </a:pPr>
            <a:endParaRPr lang="en-US" sz="100" dirty="0">
              <a:latin typeface="Arial" charset="0"/>
              <a:cs typeface="Arial" charset="0"/>
            </a:endParaRPr>
          </a:p>
          <a:p>
            <a:r>
              <a:rPr lang="en-US" sz="2800" b="1" dirty="0"/>
              <a:t>Greedy </a:t>
            </a:r>
            <a:r>
              <a:rPr lang="en-US" sz="2800" b="1" dirty="0" smtClean="0"/>
              <a:t>Hill Climbing Algorithm</a:t>
            </a:r>
            <a:r>
              <a:rPr lang="en-US" sz="2800" dirty="0" smtClean="0"/>
              <a:t>: </a:t>
            </a:r>
            <a:endParaRPr lang="en-US" sz="2800" dirty="0"/>
          </a:p>
          <a:p>
            <a:pPr lvl="1"/>
            <a:r>
              <a:rPr lang="en-US" sz="2000" dirty="0"/>
              <a:t>Generate an initial </a:t>
            </a:r>
            <a:r>
              <a:rPr lang="en-US" sz="2000" dirty="0" smtClean="0"/>
              <a:t>network</a:t>
            </a:r>
            <a:r>
              <a:rPr lang="en-US" sz="2000" dirty="0"/>
              <a:t>, and set it as the current DBN; </a:t>
            </a:r>
          </a:p>
          <a:p>
            <a:pPr lvl="1"/>
            <a:r>
              <a:rPr lang="en-US" sz="2000" dirty="0" smtClean="0"/>
              <a:t>Repeatedly apply single edge operation: addition, deletion, reversal, until finding a locally optimal network; </a:t>
            </a:r>
          </a:p>
          <a:p>
            <a:pPr lvl="1"/>
            <a:r>
              <a:rPr lang="en-US" sz="2000" dirty="0" smtClean="0"/>
              <a:t>Local maximum problem!!</a:t>
            </a:r>
            <a:endParaRPr lang="en-US" sz="2000" dirty="0"/>
          </a:p>
          <a:p>
            <a:r>
              <a:rPr lang="en-US" b="1" dirty="0" smtClean="0"/>
              <a:t>Simulated </a:t>
            </a:r>
            <a:r>
              <a:rPr lang="en-US" b="1" dirty="0"/>
              <a:t>annealing algorithm </a:t>
            </a:r>
            <a:r>
              <a:rPr lang="en-US" dirty="0" smtClean="0"/>
              <a:t>: </a:t>
            </a:r>
            <a:endParaRPr lang="en-US" dirty="0"/>
          </a:p>
          <a:p>
            <a:pPr lvl="1"/>
            <a:r>
              <a:rPr lang="en-US" sz="2000" dirty="0"/>
              <a:t>Generate and set a current DBN; </a:t>
            </a:r>
          </a:p>
          <a:p>
            <a:pPr lvl="1"/>
            <a:r>
              <a:rPr lang="en-US" sz="2000" dirty="0"/>
              <a:t>Evaluate the scores of DBN’s neighbors; </a:t>
            </a:r>
          </a:p>
          <a:p>
            <a:pPr lvl="1"/>
            <a:r>
              <a:rPr lang="en-US" sz="2000" dirty="0"/>
              <a:t>Go to the neighbor DBN of highest score with a probability </a:t>
            </a:r>
            <a:r>
              <a:rPr lang="en-US" sz="2000" i="1" dirty="0"/>
              <a:t>p</a:t>
            </a:r>
            <a:r>
              <a:rPr lang="en-US" sz="2000" dirty="0"/>
              <a:t>, or walk to a neighbor with a </a:t>
            </a:r>
          </a:p>
          <a:p>
            <a:pPr lvl="1"/>
            <a:r>
              <a:rPr lang="en-US" sz="2000" dirty="0"/>
              <a:t>probability </a:t>
            </a:r>
            <a:r>
              <a:rPr lang="en-US" sz="2000" i="1" dirty="0"/>
              <a:t>1-p </a:t>
            </a:r>
            <a:r>
              <a:rPr lang="en-US" sz="2000" dirty="0"/>
              <a:t>(random walk) to escape from a local maximum</a:t>
            </a:r>
            <a:r>
              <a:rPr lang="en-US" sz="2000" dirty="0" smtClean="0"/>
              <a:t>.</a:t>
            </a:r>
            <a:endParaRPr lang="en-US" b="1" dirty="0" smtClean="0">
              <a:ea typeface="+mn-ea"/>
              <a:cs typeface="+mn-cs"/>
            </a:endParaRPr>
          </a:p>
          <a:p>
            <a:pPr>
              <a:buFont typeface="Arial"/>
              <a:buChar char="•"/>
            </a:pPr>
            <a:r>
              <a:rPr lang="mr-IN" b="1" dirty="0" smtClean="0">
                <a:ea typeface="+mn-ea"/>
                <a:cs typeface="+mn-cs"/>
              </a:rPr>
              <a:t>…</a:t>
            </a:r>
            <a:endParaRPr lang="en-US" b="1" dirty="0"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936795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9"/>
          <p:cNvSpPr>
            <a:spLocks noGrp="1"/>
          </p:cNvSpPr>
          <p:nvPr>
            <p:ph type="title"/>
          </p:nvPr>
        </p:nvSpPr>
        <p:spPr>
          <a:xfrm>
            <a:off x="0" y="52441"/>
            <a:ext cx="9144000" cy="933735"/>
          </a:xfrm>
        </p:spPr>
        <p:txBody>
          <a:bodyPr/>
          <a:lstStyle/>
          <a:p>
            <a:r>
              <a:rPr lang="en-US" altLang="zh-CN" sz="3400" dirty="0" smtClean="0"/>
              <a:t>Time-varying Network Inference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1006332"/>
            <a:ext cx="6172200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524077"/>
      </p:ext>
    </p:extLst>
  </p:cSld>
  <p:clrMapOvr>
    <a:masterClrMapping/>
  </p:clrMapOvr>
  <p:transition xmlns:p14="http://schemas.microsoft.com/office/powerpoint/2010/main">
    <p:wipe dir="d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9"/>
          <p:cNvSpPr>
            <a:spLocks noGrp="1"/>
          </p:cNvSpPr>
          <p:nvPr>
            <p:ph type="title"/>
          </p:nvPr>
        </p:nvSpPr>
        <p:spPr>
          <a:xfrm>
            <a:off x="228600" y="-19335"/>
            <a:ext cx="8610600" cy="933735"/>
          </a:xfrm>
        </p:spPr>
        <p:txBody>
          <a:bodyPr/>
          <a:lstStyle/>
          <a:p>
            <a:r>
              <a:rPr lang="en-US" altLang="zh-CN" sz="3400" dirty="0" smtClean="0"/>
              <a:t>Integer Weight Estimation</a:t>
            </a:r>
          </a:p>
        </p:txBody>
      </p:sp>
      <p:pic>
        <p:nvPicPr>
          <p:cNvPr id="4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990600"/>
            <a:ext cx="3124200" cy="29734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609600" y="990600"/>
            <a:ext cx="5257800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2000" dirty="0" smtClean="0">
                <a:solidFill>
                  <a:srgbClr val="000000"/>
                </a:solidFill>
              </a:rPr>
              <a:t>Regulatory network requires </a:t>
            </a:r>
            <a:r>
              <a:rPr lang="en-US" sz="2000" dirty="0" smtClean="0">
                <a:solidFill>
                  <a:srgbClr val="000000"/>
                </a:solidFill>
                <a:sym typeface="Wingdings" panose="05000000000000000000" pitchFamily="2" charset="2"/>
              </a:rPr>
              <a:t>activation &amp; inhibition information.</a:t>
            </a:r>
          </a:p>
          <a:p>
            <a:endParaRPr lang="en-US" sz="2000" dirty="0">
              <a:solidFill>
                <a:srgbClr val="000000"/>
              </a:solidFill>
            </a:endParaRPr>
          </a:p>
          <a:p>
            <a:endParaRPr lang="en-US" sz="1600" dirty="0" smtClean="0">
              <a:solidFill>
                <a:srgbClr val="000000"/>
              </a:solidFill>
            </a:endParaRPr>
          </a:p>
          <a:p>
            <a:pPr marL="457200" indent="-457200">
              <a:buFont typeface="Arial"/>
              <a:buChar char="•"/>
            </a:pPr>
            <a:r>
              <a:rPr lang="en-US" sz="2000" b="1" dirty="0">
                <a:solidFill>
                  <a:srgbClr val="000000"/>
                </a:solidFill>
              </a:rPr>
              <a:t>W</a:t>
            </a:r>
            <a:r>
              <a:rPr lang="en-US" sz="2000" b="1" dirty="0" smtClean="0">
                <a:solidFill>
                  <a:srgbClr val="000000"/>
                </a:solidFill>
              </a:rPr>
              <a:t>eight estimation </a:t>
            </a:r>
            <a:r>
              <a:rPr lang="en-US" sz="2000" dirty="0" smtClean="0">
                <a:solidFill>
                  <a:srgbClr val="000000"/>
                </a:solidFill>
              </a:rPr>
              <a:t>method</a:t>
            </a:r>
          </a:p>
          <a:p>
            <a:endParaRPr lang="en-US" sz="1200" dirty="0">
              <a:solidFill>
                <a:srgbClr val="000000"/>
              </a:solidFill>
            </a:endParaRPr>
          </a:p>
          <a:p>
            <a:pPr marL="1085850" lvl="1" indent="-342900">
              <a:buFont typeface="Arial"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For a given gene </a:t>
            </a:r>
            <a:r>
              <a:rPr lang="en-US" sz="2000" b="1" dirty="0">
                <a:solidFill>
                  <a:srgbClr val="000000"/>
                </a:solidFill>
              </a:rPr>
              <a:t>X</a:t>
            </a:r>
            <a:r>
              <a:rPr lang="en-US" sz="1200" b="1" dirty="0">
                <a:solidFill>
                  <a:srgbClr val="000000"/>
                </a:solidFill>
              </a:rPr>
              <a:t>i</a:t>
            </a:r>
            <a:r>
              <a:rPr lang="en-US" sz="2000" dirty="0" smtClean="0">
                <a:solidFill>
                  <a:srgbClr val="000000"/>
                </a:solidFill>
              </a:rPr>
              <a:t> , </a:t>
            </a:r>
            <a:r>
              <a:rPr lang="en-US" sz="2000" dirty="0">
                <a:solidFill>
                  <a:srgbClr val="000000"/>
                </a:solidFill>
              </a:rPr>
              <a:t>we perturb the expression levels of its parent </a:t>
            </a:r>
            <a:r>
              <a:rPr lang="en-US" sz="2000" dirty="0" smtClean="0">
                <a:solidFill>
                  <a:srgbClr val="000000"/>
                </a:solidFill>
              </a:rPr>
              <a:t>gene, </a:t>
            </a:r>
            <a:r>
              <a:rPr lang="en-US" sz="2000" dirty="0">
                <a:solidFill>
                  <a:srgbClr val="000000"/>
                </a:solidFill>
              </a:rPr>
              <a:t>denoted by Par(X</a:t>
            </a:r>
            <a:r>
              <a:rPr lang="en-US" sz="1600" dirty="0">
                <a:solidFill>
                  <a:srgbClr val="000000"/>
                </a:solidFill>
              </a:rPr>
              <a:t>i</a:t>
            </a:r>
            <a:r>
              <a:rPr lang="en-US" sz="2000" dirty="0" smtClean="0">
                <a:solidFill>
                  <a:srgbClr val="000000"/>
                </a:solidFill>
              </a:rPr>
              <a:t>), estimate</a:t>
            </a:r>
          </a:p>
          <a:p>
            <a:pPr marL="1085850" lvl="1" indent="-342900">
              <a:buFont typeface="Arial"/>
              <a:buChar char="•"/>
            </a:pPr>
            <a:endParaRPr lang="en-US" sz="2000" i="1" dirty="0">
              <a:solidFill>
                <a:srgbClr val="000000"/>
              </a:solidFill>
            </a:endParaRPr>
          </a:p>
          <a:p>
            <a:pPr lvl="1" indent="0"/>
            <a:endParaRPr lang="en-US" sz="2000" i="1" dirty="0" smtClean="0">
              <a:solidFill>
                <a:srgbClr val="00000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3700" y="3962400"/>
            <a:ext cx="5727700" cy="635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33400" y="4724400"/>
            <a:ext cx="8305800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085850" lvl="1" indent="-342900">
              <a:buFont typeface="Arial"/>
              <a:buChar char="•"/>
            </a:pPr>
            <a:r>
              <a:rPr lang="en-US" i="1" dirty="0">
                <a:solidFill>
                  <a:srgbClr val="000000"/>
                </a:solidFill>
              </a:rPr>
              <a:t>G</a:t>
            </a:r>
            <a:r>
              <a:rPr lang="en-US" dirty="0">
                <a:solidFill>
                  <a:srgbClr val="000000"/>
                </a:solidFill>
              </a:rPr>
              <a:t>(</a:t>
            </a:r>
            <a:r>
              <a:rPr lang="en-US" i="1" dirty="0">
                <a:solidFill>
                  <a:srgbClr val="000000"/>
                </a:solidFill>
              </a:rPr>
              <a:t>t</a:t>
            </a:r>
            <a:r>
              <a:rPr lang="en-US" dirty="0">
                <a:solidFill>
                  <a:srgbClr val="000000"/>
                </a:solidFill>
              </a:rPr>
              <a:t>) is </a:t>
            </a:r>
            <a:r>
              <a:rPr lang="en-US" sz="2000" dirty="0">
                <a:solidFill>
                  <a:srgbClr val="000000"/>
                </a:solidFill>
              </a:rPr>
              <a:t>the probability that, at time t, gene </a:t>
            </a:r>
            <a:r>
              <a:rPr lang="en-US" sz="2000" b="1" dirty="0">
                <a:solidFill>
                  <a:srgbClr val="000000"/>
                </a:solidFill>
              </a:rPr>
              <a:t>X</a:t>
            </a:r>
            <a:r>
              <a:rPr lang="en-US" sz="1200" b="1" dirty="0">
                <a:solidFill>
                  <a:srgbClr val="000000"/>
                </a:solidFill>
              </a:rPr>
              <a:t>i</a:t>
            </a:r>
            <a:r>
              <a:rPr lang="en-US" sz="2000" dirty="0">
                <a:solidFill>
                  <a:srgbClr val="000000"/>
                </a:solidFill>
              </a:rPr>
              <a:t> takes </a:t>
            </a:r>
            <a:r>
              <a:rPr lang="en-US" sz="2000" dirty="0" smtClean="0">
                <a:solidFill>
                  <a:srgbClr val="000000"/>
                </a:solidFill>
              </a:rPr>
              <a:t>a value </a:t>
            </a:r>
            <a:r>
              <a:rPr lang="en-US" sz="2000" dirty="0">
                <a:solidFill>
                  <a:srgbClr val="000000"/>
                </a:solidFill>
              </a:rPr>
              <a:t>no more than k given its parents gene Par(</a:t>
            </a:r>
            <a:r>
              <a:rPr lang="en-US" sz="2000" b="1" dirty="0">
                <a:solidFill>
                  <a:srgbClr val="000000"/>
                </a:solidFill>
              </a:rPr>
              <a:t>X</a:t>
            </a:r>
            <a:r>
              <a:rPr lang="en-US" sz="1000" b="1" dirty="0">
                <a:solidFill>
                  <a:srgbClr val="000000"/>
                </a:solidFill>
              </a:rPr>
              <a:t>i</a:t>
            </a:r>
            <a:r>
              <a:rPr lang="en-US" sz="2000" dirty="0">
                <a:solidFill>
                  <a:srgbClr val="000000"/>
                </a:solidFill>
              </a:rPr>
              <a:t> ) taking a value of j</a:t>
            </a:r>
            <a:r>
              <a:rPr lang="en-US" sz="2000" dirty="0" smtClean="0">
                <a:solidFill>
                  <a:srgbClr val="000000"/>
                </a:solidFill>
              </a:rPr>
              <a:t>.</a:t>
            </a:r>
          </a:p>
          <a:p>
            <a:pPr lvl="1" indent="0"/>
            <a:endParaRPr lang="en-US" sz="1000" dirty="0">
              <a:solidFill>
                <a:srgbClr val="000000"/>
              </a:solidFill>
            </a:endParaRPr>
          </a:p>
          <a:p>
            <a:pPr marL="1085850" lvl="1" indent="-342900">
              <a:buFont typeface="Arial"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If there is a high probability for the gene </a:t>
            </a:r>
            <a:r>
              <a:rPr lang="en-US" sz="2000" b="1" dirty="0">
                <a:solidFill>
                  <a:srgbClr val="000000"/>
                </a:solidFill>
              </a:rPr>
              <a:t>X</a:t>
            </a:r>
            <a:r>
              <a:rPr lang="en-US" sz="1200" b="1" dirty="0">
                <a:solidFill>
                  <a:srgbClr val="000000"/>
                </a:solidFill>
              </a:rPr>
              <a:t>i</a:t>
            </a:r>
            <a:r>
              <a:rPr lang="en-US" sz="2000" dirty="0" smtClean="0">
                <a:solidFill>
                  <a:srgbClr val="000000"/>
                </a:solidFill>
              </a:rPr>
              <a:t> </a:t>
            </a:r>
            <a:r>
              <a:rPr lang="en-US" sz="2000" dirty="0">
                <a:solidFill>
                  <a:srgbClr val="000000"/>
                </a:solidFill>
              </a:rPr>
              <a:t>taking a larger value given its parent’s value </a:t>
            </a:r>
            <a:r>
              <a:rPr lang="en-US" sz="2000" dirty="0" smtClean="0">
                <a:solidFill>
                  <a:srgbClr val="000000"/>
                </a:solidFill>
              </a:rPr>
              <a:t>increases, it will be voted as an activation event, else inhibition. </a:t>
            </a:r>
            <a:endParaRPr lang="en-US" sz="2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7400663"/>
      </p:ext>
    </p:extLst>
  </p:cSld>
  <p:clrMapOvr>
    <a:masterClrMapping/>
  </p:clrMapOvr>
  <p:transition xmlns:p14="http://schemas.microsoft.com/office/powerpoint/2010/main">
    <p:wipe dir="d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itle 9"/>
          <p:cNvSpPr>
            <a:spLocks noGrp="1"/>
          </p:cNvSpPr>
          <p:nvPr>
            <p:ph type="title"/>
          </p:nvPr>
        </p:nvSpPr>
        <p:spPr>
          <a:xfrm>
            <a:off x="228600" y="76200"/>
            <a:ext cx="8534400" cy="762000"/>
          </a:xfrm>
        </p:spPr>
        <p:txBody>
          <a:bodyPr/>
          <a:lstStyle/>
          <a:p>
            <a:r>
              <a:rPr lang="en-US" altLang="zh-CN" dirty="0" smtClean="0">
                <a:latin typeface="Times New Roman" pitchFamily="18" charset="0"/>
                <a:ea typeface="宋体" pitchFamily="2" charset="-122"/>
              </a:rPr>
              <a:t>Discrete Value Model</a:t>
            </a:r>
          </a:p>
        </p:txBody>
      </p:sp>
      <p:sp>
        <p:nvSpPr>
          <p:cNvPr id="14339" name="Content Placeholder 11"/>
          <p:cNvSpPr>
            <a:spLocks noGrp="1"/>
          </p:cNvSpPr>
          <p:nvPr>
            <p:ph idx="1"/>
          </p:nvPr>
        </p:nvSpPr>
        <p:spPr>
          <a:xfrm>
            <a:off x="228600" y="762000"/>
            <a:ext cx="8763000" cy="3886200"/>
          </a:xfrm>
        </p:spPr>
        <p:txBody>
          <a:bodyPr/>
          <a:lstStyle/>
          <a:p>
            <a:pPr marL="457200" indent="-457200">
              <a:buFont typeface="+mj-lt"/>
              <a:buAutoNum type="arabicPeriod"/>
              <a:defRPr/>
            </a:pPr>
            <a:r>
              <a:rPr lang="en-US" sz="2200" dirty="0" smtClean="0"/>
              <a:t>Each </a:t>
            </a:r>
            <a:r>
              <a:rPr lang="en-US" sz="2200" dirty="0"/>
              <a:t>n</a:t>
            </a:r>
            <a:r>
              <a:rPr lang="en-US" sz="2200" dirty="0" smtClean="0"/>
              <a:t>ode represents a regulatory component. </a:t>
            </a:r>
          </a:p>
          <a:p>
            <a:pPr marL="457200" indent="-457200">
              <a:buFont typeface="+mj-lt"/>
              <a:buAutoNum type="arabicPeriod"/>
              <a:defRPr/>
            </a:pPr>
            <a:endParaRPr lang="en-US" sz="1500" dirty="0"/>
          </a:p>
          <a:p>
            <a:pPr marL="457200" indent="-457200">
              <a:buFont typeface="+mj-lt"/>
              <a:buAutoNum type="arabicPeriod"/>
              <a:defRPr/>
            </a:pPr>
            <a:r>
              <a:rPr lang="en-US" sz="2200" dirty="0" smtClean="0">
                <a:solidFill>
                  <a:srgbClr val="0000FF"/>
                </a:solidFill>
              </a:rPr>
              <a:t>State </a:t>
            </a:r>
            <a:r>
              <a:rPr lang="en-US" sz="2200" dirty="0" smtClean="0"/>
              <a:t>(expression level) of each node takes </a:t>
            </a:r>
            <a:r>
              <a:rPr lang="en-US" sz="2200" dirty="0" smtClean="0">
                <a:solidFill>
                  <a:srgbClr val="0000FF"/>
                </a:solidFill>
              </a:rPr>
              <a:t>discrete values </a:t>
            </a:r>
            <a:r>
              <a:rPr lang="en-US" sz="2200" dirty="0" smtClean="0"/>
              <a:t>at any time: {</a:t>
            </a:r>
            <a:r>
              <a:rPr lang="en-US" sz="2200" dirty="0" smtClean="0">
                <a:solidFill>
                  <a:srgbClr val="0000FF"/>
                </a:solidFill>
              </a:rPr>
              <a:t>0,1,...,n-1</a:t>
            </a:r>
            <a:r>
              <a:rPr lang="en-US" sz="2200" dirty="0" smtClean="0"/>
              <a:t>}, namely, </a:t>
            </a:r>
            <a:r>
              <a:rPr lang="en-US" sz="2200" i="1" dirty="0" smtClean="0"/>
              <a:t>0=inhibited,..., n-1=overexpressed</a:t>
            </a:r>
            <a:r>
              <a:rPr lang="en-US" sz="2200" dirty="0" smtClean="0"/>
              <a:t>.</a:t>
            </a:r>
          </a:p>
          <a:p>
            <a:pPr marL="0" indent="0">
              <a:buNone/>
              <a:defRPr/>
            </a:pPr>
            <a:endParaRPr lang="en-US" sz="1500" dirty="0" smtClean="0"/>
          </a:p>
          <a:p>
            <a:pPr marL="457200" indent="-457200">
              <a:buFont typeface="+mj-lt"/>
              <a:buAutoNum type="arabicPeriod"/>
              <a:defRPr/>
            </a:pPr>
            <a:r>
              <a:rPr lang="en-US" sz="2200" dirty="0" smtClean="0"/>
              <a:t>The </a:t>
            </a:r>
            <a:r>
              <a:rPr lang="en-US" sz="2200" dirty="0" smtClean="0">
                <a:solidFill>
                  <a:srgbClr val="0000FF"/>
                </a:solidFill>
              </a:rPr>
              <a:t>evolution (state update) </a:t>
            </a:r>
            <a:r>
              <a:rPr lang="en-US" sz="2200" dirty="0" smtClean="0"/>
              <a:t>of each node from time </a:t>
            </a:r>
            <a:r>
              <a:rPr lang="en-US" sz="2200" dirty="0" smtClean="0">
                <a:solidFill>
                  <a:srgbClr val="0000FF"/>
                </a:solidFill>
              </a:rPr>
              <a:t>t</a:t>
            </a:r>
            <a:r>
              <a:rPr lang="en-US" sz="2200" dirty="0" smtClean="0"/>
              <a:t> to </a:t>
            </a:r>
            <a:r>
              <a:rPr lang="en-US" sz="2200" dirty="0" smtClean="0">
                <a:solidFill>
                  <a:srgbClr val="0000FF"/>
                </a:solidFill>
              </a:rPr>
              <a:t>t+1</a:t>
            </a:r>
            <a:r>
              <a:rPr lang="en-US" sz="2200" dirty="0" smtClean="0"/>
              <a:t> is described by a </a:t>
            </a:r>
            <a:r>
              <a:rPr lang="en-US" sz="2200" b="1" dirty="0" smtClean="0">
                <a:solidFill>
                  <a:srgbClr val="0000FF"/>
                </a:solidFill>
              </a:rPr>
              <a:t>discrete state transfer function</a:t>
            </a:r>
            <a:r>
              <a:rPr lang="en-US" sz="2200" dirty="0" smtClean="0"/>
              <a:t>, which is regulated by its parents.</a:t>
            </a:r>
            <a:r>
              <a:rPr lang="en-US" sz="1800" dirty="0" smtClean="0"/>
              <a:t> </a:t>
            </a:r>
          </a:p>
          <a:p>
            <a:pPr marL="457200" indent="-457200">
              <a:buFont typeface="+mj-lt"/>
              <a:buAutoNum type="arabicPeriod"/>
              <a:defRPr/>
            </a:pPr>
            <a:endParaRPr lang="en-US" sz="1800" dirty="0" smtClean="0"/>
          </a:p>
          <a:p>
            <a:pPr marL="457200" indent="-457200">
              <a:buFont typeface="+mj-lt"/>
              <a:buAutoNum type="arabicPeriod"/>
              <a:defRPr/>
            </a:pPr>
            <a:endParaRPr lang="en-US" sz="1800" dirty="0"/>
          </a:p>
          <a:p>
            <a:pPr marL="457200" indent="-457200">
              <a:buFont typeface="+mj-lt"/>
              <a:buAutoNum type="arabicPeriod"/>
              <a:defRPr/>
            </a:pPr>
            <a:endParaRPr lang="en-US" sz="1800" dirty="0" smtClean="0"/>
          </a:p>
          <a:p>
            <a:pPr marL="457200" indent="-457200">
              <a:buFont typeface="+mj-lt"/>
              <a:buAutoNum type="arabicPeriod"/>
              <a:defRPr/>
            </a:pPr>
            <a:endParaRPr lang="en-US" sz="1800" dirty="0"/>
          </a:p>
          <a:p>
            <a:pPr marL="457200" indent="-457200">
              <a:buFont typeface="+mj-lt"/>
              <a:buAutoNum type="arabicPeriod"/>
              <a:defRPr/>
            </a:pPr>
            <a:endParaRPr lang="en-US" sz="1800" dirty="0"/>
          </a:p>
          <a:p>
            <a:pPr marL="457200" indent="-457200">
              <a:buFont typeface="+mj-lt"/>
              <a:buAutoNum type="arabicPeriod"/>
              <a:defRPr/>
            </a:pPr>
            <a:endParaRPr lang="en-US" sz="1200" dirty="0" smtClean="0"/>
          </a:p>
          <a:p>
            <a:pPr marL="457200" indent="-457200">
              <a:buFont typeface="+mj-lt"/>
              <a:buAutoNum type="arabicPeriod"/>
              <a:defRPr/>
            </a:pPr>
            <a:r>
              <a:rPr lang="en-US" sz="2200" dirty="0" smtClean="0"/>
              <a:t>State </a:t>
            </a:r>
            <a:r>
              <a:rPr lang="en-US" sz="2200" dirty="0"/>
              <a:t>of each node can take</a:t>
            </a:r>
            <a:r>
              <a:rPr lang="en-US" sz="2200" b="1" dirty="0">
                <a:solidFill>
                  <a:srgbClr val="FF0000"/>
                </a:solidFill>
              </a:rPr>
              <a:t> </a:t>
            </a:r>
            <a:r>
              <a:rPr lang="en-US" sz="2200" dirty="0">
                <a:solidFill>
                  <a:srgbClr val="000000"/>
                </a:solidFill>
              </a:rPr>
              <a:t>n possible values</a:t>
            </a:r>
            <a:r>
              <a:rPr lang="en-US" sz="2200" b="1" dirty="0">
                <a:solidFill>
                  <a:srgbClr val="000000"/>
                </a:solidFill>
              </a:rPr>
              <a:t> </a:t>
            </a:r>
            <a:r>
              <a:rPr lang="en-US" sz="2200" dirty="0">
                <a:solidFill>
                  <a:srgbClr val="000000"/>
                </a:solidFill>
              </a:rPr>
              <a:t>{0,1,...,n-1}</a:t>
            </a:r>
            <a:r>
              <a:rPr lang="en-US" sz="2200" dirty="0"/>
              <a:t>, so the network with </a:t>
            </a:r>
            <a:r>
              <a:rPr lang="en-US" sz="2200" b="1" dirty="0">
                <a:solidFill>
                  <a:srgbClr val="FF0000"/>
                </a:solidFill>
              </a:rPr>
              <a:t>m </a:t>
            </a:r>
            <a:r>
              <a:rPr lang="en-US" sz="2200" dirty="0"/>
              <a:t>proteins has </a:t>
            </a:r>
            <a:r>
              <a:rPr lang="en-US" sz="2200" b="1" dirty="0">
                <a:solidFill>
                  <a:srgbClr val="0000FF"/>
                </a:solidFill>
              </a:rPr>
              <a:t>n</a:t>
            </a:r>
            <a:r>
              <a:rPr lang="en-US" sz="2200" b="1" baseline="30000" dirty="0">
                <a:solidFill>
                  <a:srgbClr val="0000FF"/>
                </a:solidFill>
              </a:rPr>
              <a:t>m</a:t>
            </a:r>
            <a:r>
              <a:rPr lang="en-US" sz="2200" dirty="0"/>
              <a:t> </a:t>
            </a:r>
            <a:r>
              <a:rPr lang="en-US" sz="2200" dirty="0">
                <a:solidFill>
                  <a:srgbClr val="0000FF"/>
                </a:solidFill>
              </a:rPr>
              <a:t>possible states. </a:t>
            </a:r>
            <a:endParaRPr lang="en-US" sz="2200" b="1" dirty="0">
              <a:solidFill>
                <a:srgbClr val="0000FF"/>
              </a:solidFill>
            </a:endParaRPr>
          </a:p>
          <a:p>
            <a:pPr marL="457200" indent="-457200">
              <a:buFont typeface="+mj-lt"/>
              <a:buAutoNum type="arabicPeriod"/>
              <a:defRPr/>
            </a:pPr>
            <a:endParaRPr lang="en-US" sz="1800" dirty="0" smtClean="0"/>
          </a:p>
          <a:p>
            <a:pPr marL="457200" indent="-457200">
              <a:defRPr/>
            </a:pPr>
            <a:endParaRPr lang="en-US" sz="1800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5060" name="Date Placeholder 2"/>
          <p:cNvSpPr txBox="1">
            <a:spLocks noGrp="1"/>
          </p:cNvSpPr>
          <p:nvPr/>
        </p:nvSpPr>
        <p:spPr bwMode="auto">
          <a:xfrm>
            <a:off x="0" y="6477000"/>
            <a:ext cx="2132013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/>
              <a:t>07/16/09</a:t>
            </a:r>
          </a:p>
        </p:txBody>
      </p:sp>
      <p:sp>
        <p:nvSpPr>
          <p:cNvPr id="45061" name="Date Placeholder 3"/>
          <p:cNvSpPr txBox="1">
            <a:spLocks noGrp="1"/>
          </p:cNvSpPr>
          <p:nvPr/>
        </p:nvSpPr>
        <p:spPr bwMode="auto">
          <a:xfrm>
            <a:off x="0" y="6477000"/>
            <a:ext cx="2132013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/>
              <a:t>07/16/09</a:t>
            </a:r>
          </a:p>
        </p:txBody>
      </p:sp>
      <p:sp>
        <p:nvSpPr>
          <p:cNvPr id="45062" name="Date Placeholder 4"/>
          <p:cNvSpPr txBox="1">
            <a:spLocks noGrp="1"/>
          </p:cNvSpPr>
          <p:nvPr/>
        </p:nvSpPr>
        <p:spPr bwMode="auto">
          <a:xfrm>
            <a:off x="0" y="6477000"/>
            <a:ext cx="2132013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/>
              <a:t>07/16/09</a:t>
            </a:r>
          </a:p>
        </p:txBody>
      </p:sp>
      <p:sp>
        <p:nvSpPr>
          <p:cNvPr id="45063" name="Date Placeholder 5"/>
          <p:cNvSpPr txBox="1">
            <a:spLocks noGrp="1"/>
          </p:cNvSpPr>
          <p:nvPr/>
        </p:nvSpPr>
        <p:spPr bwMode="auto">
          <a:xfrm>
            <a:off x="0" y="6477000"/>
            <a:ext cx="2132013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/>
              <a:t>07/16/09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3467100"/>
            <a:ext cx="6146800" cy="179070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762000" y="3981272"/>
            <a:ext cx="7772400" cy="1200328"/>
          </a:xfrm>
          <a:prstGeom prst="rect">
            <a:avLst/>
          </a:prstGeom>
          <a:solidFill>
            <a:srgbClr val="FFFF00"/>
          </a:solidFill>
          <a:ln w="28575" cmpd="sng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rgbClr val="0000FF"/>
                </a:solidFill>
              </a:rPr>
              <a:t>Challenge</a:t>
            </a:r>
            <a:r>
              <a:rPr lang="en-US" sz="2400" b="1" dirty="0">
                <a:solidFill>
                  <a:srgbClr val="0000FF"/>
                </a:solidFill>
              </a:rPr>
              <a:t>: </a:t>
            </a:r>
            <a:r>
              <a:rPr lang="en-US" sz="2400" b="1" dirty="0" smtClean="0">
                <a:solidFill>
                  <a:srgbClr val="0000FF"/>
                </a:solidFill>
              </a:rPr>
              <a:t>n</a:t>
            </a:r>
            <a:r>
              <a:rPr lang="en-US" sz="2400" b="1" baseline="30000" dirty="0" smtClean="0">
                <a:solidFill>
                  <a:srgbClr val="0000FF"/>
                </a:solidFill>
              </a:rPr>
              <a:t>m </a:t>
            </a:r>
            <a:r>
              <a:rPr lang="en-US" sz="2400" dirty="0" smtClean="0">
                <a:solidFill>
                  <a:srgbClr val="0000FF"/>
                </a:solidFill>
              </a:rPr>
              <a:t>is an </a:t>
            </a:r>
            <a:r>
              <a:rPr lang="en-US" sz="2400" dirty="0">
                <a:solidFill>
                  <a:srgbClr val="0000FF"/>
                </a:solidFill>
              </a:rPr>
              <a:t>astronomical </a:t>
            </a:r>
            <a:r>
              <a:rPr lang="en-US" sz="2400" dirty="0" smtClean="0">
                <a:solidFill>
                  <a:srgbClr val="0000FF"/>
                </a:solidFill>
              </a:rPr>
              <a:t>number if m is large.</a:t>
            </a:r>
          </a:p>
          <a:p>
            <a:r>
              <a:rPr lang="en-US" sz="2400" dirty="0" smtClean="0">
                <a:solidFill>
                  <a:srgbClr val="0000FF"/>
                </a:solidFill>
              </a:rPr>
              <a:t>It is </a:t>
            </a:r>
            <a:r>
              <a:rPr lang="en-US" sz="2400" b="1" dirty="0" smtClean="0">
                <a:solidFill>
                  <a:srgbClr val="0000FF"/>
                </a:solidFill>
              </a:rPr>
              <a:t>time-consuming </a:t>
            </a:r>
            <a:r>
              <a:rPr lang="en-US" sz="2400" dirty="0" smtClean="0">
                <a:solidFill>
                  <a:srgbClr val="0000FF"/>
                </a:solidFill>
              </a:rPr>
              <a:t>and </a:t>
            </a:r>
            <a:r>
              <a:rPr lang="en-US" sz="2400" b="1" dirty="0" smtClean="0">
                <a:solidFill>
                  <a:srgbClr val="0000FF"/>
                </a:solidFill>
              </a:rPr>
              <a:t>not realistic </a:t>
            </a:r>
            <a:r>
              <a:rPr lang="en-US" sz="2400" dirty="0" smtClean="0">
                <a:solidFill>
                  <a:srgbClr val="0000FF"/>
                </a:solidFill>
              </a:rPr>
              <a:t>to analyze such a large network using traditional method.</a:t>
            </a:r>
            <a:endParaRPr lang="en-US" sz="2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12179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12296"/>
            <a:ext cx="7886700" cy="882315"/>
          </a:xfrm>
        </p:spPr>
        <p:txBody>
          <a:bodyPr/>
          <a:lstStyle/>
          <a:p>
            <a:pPr algn="ctr"/>
            <a:r>
              <a:rPr lang="en-AU" dirty="0" smtClean="0"/>
              <a:t>Outline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5484" y="1524000"/>
            <a:ext cx="8349915" cy="4114800"/>
          </a:xfrm>
        </p:spPr>
        <p:txBody>
          <a:bodyPr>
            <a:normAutofit fontScale="92500" lnSpcReduction="10000"/>
          </a:bodyPr>
          <a:lstStyle/>
          <a:p>
            <a:r>
              <a:rPr lang="en-AU" sz="3600" dirty="0"/>
              <a:t>Introduction</a:t>
            </a:r>
          </a:p>
          <a:p>
            <a:endParaRPr lang="en-AU" sz="3600" dirty="0" smtClean="0"/>
          </a:p>
          <a:p>
            <a:r>
              <a:rPr lang="en-AU" sz="3600" dirty="0" smtClean="0"/>
              <a:t>Network </a:t>
            </a:r>
            <a:r>
              <a:rPr lang="en-AU" sz="3600" dirty="0"/>
              <a:t>Inference</a:t>
            </a:r>
          </a:p>
          <a:p>
            <a:endParaRPr lang="en-AU" sz="3600" dirty="0" smtClean="0"/>
          </a:p>
          <a:p>
            <a:r>
              <a:rPr lang="en-AU" sz="3600" dirty="0" smtClean="0"/>
              <a:t>Model Checking</a:t>
            </a:r>
          </a:p>
          <a:p>
            <a:endParaRPr lang="en-AU" sz="3600" dirty="0"/>
          </a:p>
          <a:p>
            <a:r>
              <a:rPr lang="en-AU" sz="3600" dirty="0" smtClean="0"/>
              <a:t>Application</a:t>
            </a:r>
            <a:endParaRPr lang="en-AU" sz="3600" dirty="0"/>
          </a:p>
        </p:txBody>
      </p:sp>
    </p:spTree>
    <p:extLst>
      <p:ext uri="{BB962C8B-B14F-4D97-AF65-F5344CB8AC3E}">
        <p14:creationId xmlns:p14="http://schemas.microsoft.com/office/powerpoint/2010/main" val="9858544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61963" y="70513"/>
            <a:ext cx="8148637" cy="838200"/>
          </a:xfrm>
          <a:noFill/>
        </p:spPr>
        <p:txBody>
          <a:bodyPr lIns="90487" tIns="44450" rIns="90487" bIns="44450"/>
          <a:lstStyle/>
          <a:p>
            <a:r>
              <a:rPr lang="en-US" dirty="0" smtClean="0"/>
              <a:t>Model Checking</a:t>
            </a:r>
          </a:p>
        </p:txBody>
      </p:sp>
      <p:sp>
        <p:nvSpPr>
          <p:cNvPr id="26214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52400" y="945096"/>
            <a:ext cx="8839200" cy="5588768"/>
          </a:xfrm>
        </p:spPr>
        <p:txBody>
          <a:bodyPr lIns="90487" tIns="44450" rIns="90487" bIns="44450"/>
          <a:lstStyle/>
          <a:p>
            <a:pPr>
              <a:buFont typeface="Wingdings" pitchFamily="2" charset="2"/>
              <a:buChar char="§"/>
              <a:defRPr/>
            </a:pPr>
            <a:r>
              <a:rPr lang="en-US" sz="2400" b="1" dirty="0">
                <a:solidFill>
                  <a:srgbClr val="0000FF"/>
                </a:solidFill>
              </a:rPr>
              <a:t>Model checking </a:t>
            </a:r>
            <a:r>
              <a:rPr lang="en-US" sz="2400" dirty="0"/>
              <a:t>is an </a:t>
            </a:r>
            <a:r>
              <a:rPr lang="en-US" sz="2400" b="1" dirty="0"/>
              <a:t>automatic verification technique</a:t>
            </a:r>
            <a:r>
              <a:rPr lang="en-US" sz="24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  </a:t>
            </a:r>
            <a:r>
              <a:rPr lang="en-US" sz="2400" dirty="0"/>
              <a:t>for </a:t>
            </a:r>
            <a:r>
              <a:rPr lang="en-US" sz="2400" dirty="0" smtClean="0"/>
              <a:t>the hardware systems (digital circuits, CPU).</a:t>
            </a:r>
            <a:endParaRPr lang="en-US" sz="2400" dirty="0"/>
          </a:p>
          <a:p>
            <a:pPr>
              <a:buFont typeface="Wingdings" pitchFamily="2" charset="2"/>
              <a:buChar char="§"/>
              <a:defRPr/>
            </a:pPr>
            <a:endParaRPr lang="en-US" sz="1200" dirty="0"/>
          </a:p>
          <a:p>
            <a:pPr>
              <a:buFont typeface="Wingdings" pitchFamily="2" charset="2"/>
              <a:buChar char="§"/>
              <a:defRPr/>
            </a:pPr>
            <a:r>
              <a:rPr lang="en-US" sz="2400" dirty="0"/>
              <a:t>Developed independently by </a:t>
            </a:r>
            <a:r>
              <a:rPr lang="en-US" sz="2400" b="1" dirty="0"/>
              <a:t>Clarke</a:t>
            </a:r>
            <a:r>
              <a:rPr lang="en-US" sz="2400" dirty="0"/>
              <a:t> and Emerson and by </a:t>
            </a:r>
            <a:r>
              <a:rPr lang="en-US" sz="2400" dirty="0" err="1"/>
              <a:t>Queille</a:t>
            </a:r>
            <a:r>
              <a:rPr lang="en-US" sz="2400" dirty="0"/>
              <a:t> and </a:t>
            </a:r>
            <a:r>
              <a:rPr lang="en-US" sz="2400" dirty="0" err="1"/>
              <a:t>Sifakis</a:t>
            </a:r>
            <a:r>
              <a:rPr lang="en-US" sz="2400" dirty="0"/>
              <a:t> in early </a:t>
            </a:r>
            <a:r>
              <a:rPr lang="en-US" sz="2400" dirty="0" smtClean="0"/>
              <a:t>1980’s, 2007 Turing Award.</a:t>
            </a:r>
          </a:p>
          <a:p>
            <a:pPr>
              <a:buFont typeface="Wingdings" pitchFamily="2" charset="2"/>
              <a:buChar char="§"/>
              <a:defRPr/>
            </a:pPr>
            <a:endParaRPr lang="en-US" sz="1200" dirty="0" smtClean="0"/>
          </a:p>
          <a:p>
            <a:pPr marL="342900" lvl="1" indent="-342900">
              <a:spcBef>
                <a:spcPts val="600"/>
              </a:spcBef>
              <a:buFont typeface="Wingdings" pitchFamily="2" charset="2"/>
              <a:buChar char="§"/>
              <a:defRPr/>
            </a:pPr>
            <a:r>
              <a:rPr lang="en-US" sz="2400" dirty="0" smtClean="0">
                <a:ea typeface="+mn-ea"/>
                <a:cs typeface="+mn-cs"/>
              </a:rPr>
              <a:t>Model checking is the process of determining whether or not a given </a:t>
            </a:r>
            <a:r>
              <a:rPr lang="en-US" sz="2400" b="1" dirty="0">
                <a:solidFill>
                  <a:srgbClr val="0000FF"/>
                </a:solidFill>
                <a:ea typeface="+mn-ea"/>
                <a:cs typeface="+mn-cs"/>
              </a:rPr>
              <a:t>model </a:t>
            </a:r>
            <a:r>
              <a:rPr lang="en-US" sz="2400" b="1" i="1" dirty="0">
                <a:solidFill>
                  <a:srgbClr val="0000FF"/>
                </a:solidFill>
                <a:ea typeface="+mn-ea"/>
                <a:cs typeface="+mn-cs"/>
              </a:rPr>
              <a:t>M</a:t>
            </a:r>
            <a:r>
              <a:rPr lang="en-US" sz="24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+mn-ea"/>
                <a:cs typeface="+mn-cs"/>
              </a:rPr>
              <a:t> </a:t>
            </a:r>
            <a:r>
              <a:rPr lang="en-US" sz="2400" dirty="0" smtClean="0">
                <a:ea typeface="+mn-ea"/>
                <a:cs typeface="+mn-cs"/>
              </a:rPr>
              <a:t>satisfies a desired </a:t>
            </a:r>
            <a:r>
              <a:rPr lang="en-US" sz="2400" b="1" dirty="0">
                <a:solidFill>
                  <a:srgbClr val="0000FF"/>
                </a:solidFill>
                <a:ea typeface="+mn-ea"/>
                <a:cs typeface="+mn-cs"/>
              </a:rPr>
              <a:t>property</a:t>
            </a:r>
            <a:r>
              <a:rPr lang="en-US" sz="2400" dirty="0" smtClean="0">
                <a:ea typeface="+mn-ea"/>
                <a:cs typeface="+mn-cs"/>
              </a:rPr>
              <a:t> – </a:t>
            </a:r>
            <a:r>
              <a:rPr lang="en-US" sz="24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+mn-ea"/>
                <a:cs typeface="+mn-cs"/>
              </a:rPr>
              <a:t>ƒ</a:t>
            </a:r>
            <a:r>
              <a:rPr lang="en-US" sz="2400" dirty="0" smtClean="0">
                <a:ea typeface="+mn-ea"/>
                <a:cs typeface="+mn-cs"/>
              </a:rPr>
              <a:t> written </a:t>
            </a:r>
            <a:r>
              <a:rPr lang="en-US" sz="2400" dirty="0" smtClean="0"/>
              <a:t>in </a:t>
            </a:r>
            <a:r>
              <a:rPr lang="en-US" sz="2400" b="1" dirty="0">
                <a:solidFill>
                  <a:srgbClr val="0000FF"/>
                </a:solidFill>
                <a:ea typeface="+mn-ea"/>
                <a:cs typeface="+mn-cs"/>
              </a:rPr>
              <a:t>temporal logic</a:t>
            </a:r>
            <a:r>
              <a:rPr lang="en-US" sz="2400" dirty="0" smtClean="0"/>
              <a:t>.</a:t>
            </a:r>
            <a:endParaRPr lang="en-US" sz="2400" dirty="0" smtClean="0">
              <a:ea typeface="+mn-ea"/>
              <a:cs typeface="+mn-cs"/>
            </a:endParaRPr>
          </a:p>
          <a:p>
            <a:pPr marL="342900" lvl="1" indent="-342900">
              <a:spcBef>
                <a:spcPts val="600"/>
              </a:spcBef>
              <a:buFont typeface="Wingdings" pitchFamily="2" charset="2"/>
              <a:buChar char="§"/>
              <a:defRPr/>
            </a:pPr>
            <a:endParaRPr lang="en-US" sz="1200" dirty="0" smtClean="0">
              <a:ea typeface="+mn-ea"/>
              <a:cs typeface="+mn-cs"/>
            </a:endParaRPr>
          </a:p>
          <a:p>
            <a:pPr marL="342900" lvl="1" indent="-342900">
              <a:spcBef>
                <a:spcPts val="600"/>
              </a:spcBef>
              <a:buFont typeface="Wingdings" pitchFamily="2" charset="2"/>
              <a:buChar char="§"/>
              <a:defRPr/>
            </a:pPr>
            <a:r>
              <a:rPr lang="en-US" sz="2400" dirty="0" smtClean="0">
                <a:solidFill>
                  <a:srgbClr val="0000FF"/>
                </a:solidFill>
                <a:ea typeface="+mn-ea"/>
                <a:cs typeface="+mn-cs"/>
              </a:rPr>
              <a:t>Model Checking Problem</a:t>
            </a:r>
            <a:r>
              <a:rPr lang="en-US" sz="2400" dirty="0" smtClean="0">
                <a:ea typeface="+mn-ea"/>
                <a:cs typeface="+mn-cs"/>
              </a:rPr>
              <a:t>: Give a desired property </a:t>
            </a:r>
            <a:r>
              <a:rPr lang="en-US" sz="24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ƒ</a:t>
            </a:r>
            <a:r>
              <a:rPr lang="en-US" sz="2400" dirty="0" smtClean="0"/>
              <a:t>, a Model/System </a:t>
            </a:r>
            <a:r>
              <a:rPr lang="en-US" sz="24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+mn-ea"/>
                <a:cs typeface="+mn-cs"/>
              </a:rPr>
              <a:t>M</a:t>
            </a:r>
            <a:r>
              <a:rPr lang="en-US" sz="2400" dirty="0" smtClean="0">
                <a:ea typeface="+mn-ea"/>
                <a:cs typeface="+mn-cs"/>
              </a:rPr>
              <a:t>  with initial state </a:t>
            </a:r>
            <a:r>
              <a:rPr lang="en-US" sz="24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+mn-ea"/>
                <a:cs typeface="+mn-cs"/>
              </a:rPr>
              <a:t>s</a:t>
            </a:r>
            <a:r>
              <a:rPr lang="en-US" sz="2400" dirty="0" smtClean="0">
                <a:ea typeface="+mn-ea"/>
                <a:cs typeface="+mn-cs"/>
              </a:rPr>
              <a:t>, decide  </a:t>
            </a:r>
            <a:r>
              <a:rPr lang="en-US" sz="24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+mn-ea"/>
                <a:cs typeface="+mn-cs"/>
              </a:rPr>
              <a:t>M, s </a:t>
            </a:r>
            <a:r>
              <a:rPr lang="en-US" sz="2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+mn-ea"/>
                <a:cs typeface="+mn-cs"/>
              </a:rPr>
              <a:t>|=  ƒ</a:t>
            </a:r>
            <a:r>
              <a:rPr lang="en-US" sz="2400" dirty="0" smtClean="0">
                <a:ea typeface="+mn-ea"/>
                <a:cs typeface="+mn-cs"/>
              </a:rPr>
              <a:t>.</a:t>
            </a:r>
          </a:p>
          <a:p>
            <a:pPr>
              <a:buNone/>
              <a:defRPr/>
            </a:pPr>
            <a:endParaRPr lang="en-US" sz="1200" dirty="0"/>
          </a:p>
          <a:p>
            <a:pPr>
              <a:buFont typeface="Wingdings" pitchFamily="2" charset="2"/>
              <a:buChar char="§"/>
              <a:defRPr/>
            </a:pPr>
            <a:r>
              <a:rPr lang="en-US" sz="2400" dirty="0"/>
              <a:t>Verification procedure is an </a:t>
            </a:r>
            <a:r>
              <a:rPr lang="en-US" sz="2400" b="1" dirty="0">
                <a:solidFill>
                  <a:srgbClr val="0000FF"/>
                </a:solidFill>
              </a:rPr>
              <a:t>intelligent exhaustive </a:t>
            </a:r>
            <a:r>
              <a:rPr lang="en-US" sz="2400" dirty="0"/>
              <a:t>search of the state space of the </a:t>
            </a:r>
            <a:r>
              <a:rPr lang="en-US" sz="2400" dirty="0" smtClean="0"/>
              <a:t>model.  </a:t>
            </a:r>
            <a:endParaRPr lang="en-US" sz="2400" dirty="0"/>
          </a:p>
        </p:txBody>
      </p:sp>
      <p:sp>
        <p:nvSpPr>
          <p:cNvPr id="4" name="Rectangle 3"/>
          <p:cNvSpPr/>
          <p:nvPr/>
        </p:nvSpPr>
        <p:spPr bwMode="auto">
          <a:xfrm>
            <a:off x="2667000" y="6400800"/>
            <a:ext cx="6231384" cy="250208"/>
          </a:xfrm>
          <a:prstGeom prst="rect">
            <a:avLst/>
          </a:prstGeom>
          <a:solidFill>
            <a:srgbClr val="009900">
              <a:alpha val="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000000"/>
              </a:buClr>
              <a:buSzPct val="100000"/>
            </a:pPr>
            <a:r>
              <a:rPr lang="en-US" sz="1400" i="1" dirty="0" smtClean="0">
                <a:solidFill>
                  <a:srgbClr val="0000FF"/>
                </a:solidFill>
              </a:rPr>
              <a:t>Clarke EM, </a:t>
            </a:r>
            <a:r>
              <a:rPr lang="en-US" sz="1400" i="1" dirty="0" err="1" smtClean="0">
                <a:solidFill>
                  <a:srgbClr val="0000FF"/>
                </a:solidFill>
              </a:rPr>
              <a:t>Grumberg</a:t>
            </a:r>
            <a:r>
              <a:rPr lang="en-US" sz="1400" i="1" dirty="0" smtClean="0">
                <a:solidFill>
                  <a:srgbClr val="0000FF"/>
                </a:solidFill>
              </a:rPr>
              <a:t> O, </a:t>
            </a:r>
            <a:r>
              <a:rPr lang="en-US" sz="1400" i="1" dirty="0" err="1" smtClean="0">
                <a:solidFill>
                  <a:srgbClr val="0000FF"/>
                </a:solidFill>
              </a:rPr>
              <a:t>Peled</a:t>
            </a:r>
            <a:r>
              <a:rPr lang="en-US" sz="1400" i="1" dirty="0" smtClean="0">
                <a:solidFill>
                  <a:srgbClr val="0000FF"/>
                </a:solidFill>
              </a:rPr>
              <a:t> DA: Model Checking. MIT Press 1999</a:t>
            </a:r>
            <a:endParaRPr kumimoji="0" lang="en-US" sz="1400" b="0" i="1" u="none" strike="noStrike" cap="none" normalizeH="0" baseline="0" dirty="0" smtClean="0">
              <a:ln>
                <a:noFill/>
              </a:ln>
              <a:solidFill>
                <a:srgbClr val="0000FF"/>
              </a:solidFill>
              <a:effectLst/>
              <a:latin typeface="Arial" charset="0"/>
              <a:cs typeface="Arial" charset="0"/>
            </a:endParaRPr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97025" y="1295400"/>
            <a:ext cx="565775" cy="533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72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8229600" cy="838200"/>
          </a:xfrm>
          <a:noFill/>
          <a:ln/>
        </p:spPr>
        <p:txBody>
          <a:bodyPr lIns="90487" tIns="44450" rIns="90487" bIns="44450"/>
          <a:lstStyle/>
          <a:p>
            <a:pPr algn="ctr"/>
            <a:r>
              <a:rPr lang="en-US" altLang="zh-CN" dirty="0">
                <a:ea typeface="宋体" pitchFamily="16" charset="-122"/>
              </a:rPr>
              <a:t>Intel Pentium FDIV Bug</a:t>
            </a:r>
          </a:p>
        </p:txBody>
      </p:sp>
      <p:sp>
        <p:nvSpPr>
          <p:cNvPr id="41472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28600" y="2819400"/>
            <a:ext cx="8686800" cy="3657600"/>
          </a:xfrm>
          <a:noFill/>
          <a:ln/>
        </p:spPr>
        <p:txBody>
          <a:bodyPr lIns="90487" tIns="44450" rIns="90487" bIns="44450"/>
          <a:lstStyle/>
          <a:p>
            <a:r>
              <a:rPr lang="en-US" sz="2400" dirty="0" smtClean="0"/>
              <a:t>Thomas R. Nicely (mathematician at Lynchburg College) found</a:t>
            </a:r>
            <a:r>
              <a:rPr lang="en-US" altLang="zh-CN" sz="2400" b="0" dirty="0" smtClean="0">
                <a:ea typeface="宋体" pitchFamily="16" charset="-122"/>
              </a:rPr>
              <a:t> a </a:t>
            </a:r>
            <a:r>
              <a:rPr lang="en-US" altLang="zh-CN" sz="2400" b="0" dirty="0" smtClean="0">
                <a:solidFill>
                  <a:srgbClr val="FF0000"/>
                </a:solidFill>
                <a:ea typeface="宋体" pitchFamily="16" charset="-122"/>
              </a:rPr>
              <a:t>bug</a:t>
            </a:r>
            <a:r>
              <a:rPr lang="en-US" altLang="zh-CN" sz="2400" b="0" dirty="0" smtClean="0">
                <a:ea typeface="宋体" pitchFamily="16" charset="-122"/>
              </a:rPr>
              <a:t> in the 94’s Intel Pentium</a:t>
            </a:r>
          </a:p>
          <a:p>
            <a:endParaRPr lang="en-US" altLang="zh-CN" sz="800" b="0" dirty="0" smtClean="0">
              <a:ea typeface="宋体" pitchFamily="16" charset="-122"/>
            </a:endParaRPr>
          </a:p>
          <a:p>
            <a:r>
              <a:rPr lang="en-US" altLang="zh-CN" sz="2400" b="0" dirty="0" smtClean="0">
                <a:ea typeface="宋体" pitchFamily="16" charset="-122"/>
              </a:rPr>
              <a:t>Try </a:t>
            </a:r>
            <a:r>
              <a:rPr lang="en-US" altLang="zh-CN" sz="2400" b="1" dirty="0" smtClean="0">
                <a:ea typeface="宋体" pitchFamily="16" charset="-122"/>
              </a:rPr>
              <a:t>4195835 </a:t>
            </a:r>
            <a:r>
              <a:rPr lang="en-US" altLang="zh-CN" sz="2400" b="1" dirty="0">
                <a:ea typeface="宋体" pitchFamily="16" charset="-122"/>
              </a:rPr>
              <a:t>– </a:t>
            </a:r>
            <a:r>
              <a:rPr lang="en-US" altLang="zh-CN" sz="2400" b="1" dirty="0" smtClean="0">
                <a:ea typeface="宋体" pitchFamily="16" charset="-122"/>
              </a:rPr>
              <a:t>4195835 </a:t>
            </a:r>
            <a:r>
              <a:rPr lang="en-US" altLang="zh-CN" sz="2400" b="1" dirty="0">
                <a:ea typeface="宋体" pitchFamily="16" charset="-122"/>
              </a:rPr>
              <a:t>/ </a:t>
            </a:r>
            <a:r>
              <a:rPr lang="en-US" altLang="zh-CN" sz="2400" b="1" dirty="0" smtClean="0">
                <a:ea typeface="宋体" pitchFamily="16" charset="-122"/>
              </a:rPr>
              <a:t>3145727 </a:t>
            </a:r>
            <a:r>
              <a:rPr lang="en-US" altLang="zh-CN" sz="2400" b="1" dirty="0">
                <a:ea typeface="宋体" pitchFamily="16" charset="-122"/>
              </a:rPr>
              <a:t>* </a:t>
            </a:r>
            <a:r>
              <a:rPr lang="en-US" altLang="zh-CN" sz="2400" b="1" dirty="0" smtClean="0">
                <a:ea typeface="宋体" pitchFamily="16" charset="-122"/>
              </a:rPr>
              <a:t>3145727 </a:t>
            </a:r>
            <a:r>
              <a:rPr lang="en-US" altLang="zh-CN" sz="2400" b="0" dirty="0" smtClean="0">
                <a:ea typeface="宋体" pitchFamily="16" charset="-122"/>
              </a:rPr>
              <a:t>= </a:t>
            </a:r>
            <a:r>
              <a:rPr lang="en-US" altLang="zh-CN" sz="2400" b="0" dirty="0" smtClean="0">
                <a:solidFill>
                  <a:srgbClr val="FF0000"/>
                </a:solidFill>
                <a:ea typeface="宋体" pitchFamily="16" charset="-122"/>
              </a:rPr>
              <a:t>? </a:t>
            </a:r>
          </a:p>
          <a:p>
            <a:pPr marL="914400" lvl="1" indent="-457200">
              <a:buFont typeface="Wingdings" pitchFamily="2" charset="2"/>
              <a:buChar char="§"/>
            </a:pPr>
            <a:r>
              <a:rPr lang="en-US" altLang="zh-CN" sz="2400" dirty="0" smtClean="0">
                <a:solidFill>
                  <a:srgbClr val="0000FF"/>
                </a:solidFill>
                <a:ea typeface="宋体" pitchFamily="16" charset="-122"/>
              </a:rPr>
              <a:t>Should return 0</a:t>
            </a:r>
            <a:endParaRPr lang="en-US" altLang="zh-CN" sz="2400" dirty="0">
              <a:solidFill>
                <a:srgbClr val="0000FF"/>
              </a:solidFill>
              <a:ea typeface="宋体" pitchFamily="16" charset="-122"/>
            </a:endParaRPr>
          </a:p>
          <a:p>
            <a:pPr marL="971550" lvl="1" indent="-514350">
              <a:buFont typeface="Wingdings" pitchFamily="2" charset="2"/>
              <a:buChar char="§"/>
            </a:pPr>
            <a:r>
              <a:rPr lang="en-US" altLang="zh-CN" sz="2400" b="0" dirty="0" smtClean="0">
                <a:solidFill>
                  <a:srgbClr val="FF0000"/>
                </a:solidFill>
                <a:ea typeface="宋体" pitchFamily="16" charset="-122"/>
              </a:rPr>
              <a:t>But, In </a:t>
            </a:r>
            <a:r>
              <a:rPr lang="en-US" altLang="zh-CN" sz="2400" b="0" dirty="0">
                <a:solidFill>
                  <a:srgbClr val="FF0000"/>
                </a:solidFill>
                <a:ea typeface="宋体" pitchFamily="16" charset="-122"/>
              </a:rPr>
              <a:t>94’ Pentium, it </a:t>
            </a:r>
            <a:r>
              <a:rPr lang="en-US" altLang="zh-CN" sz="2400" b="0" dirty="0" smtClean="0">
                <a:solidFill>
                  <a:srgbClr val="FF0000"/>
                </a:solidFill>
                <a:ea typeface="宋体" pitchFamily="16" charset="-122"/>
              </a:rPr>
              <a:t>returns 256</a:t>
            </a:r>
            <a:r>
              <a:rPr lang="en-US" altLang="zh-CN" sz="2400" b="0" dirty="0">
                <a:solidFill>
                  <a:srgbClr val="FF0000"/>
                </a:solidFill>
                <a:ea typeface="宋体" pitchFamily="16" charset="-122"/>
              </a:rPr>
              <a:t>.</a:t>
            </a:r>
            <a:endParaRPr lang="en-US" sz="2400" b="0" dirty="0">
              <a:solidFill>
                <a:srgbClr val="FF0000"/>
              </a:solidFill>
            </a:endParaRPr>
          </a:p>
          <a:p>
            <a:endParaRPr lang="en-US" altLang="zh-CN" sz="800" b="0" dirty="0" smtClean="0">
              <a:ea typeface="宋体" pitchFamily="16" charset="-122"/>
            </a:endParaRPr>
          </a:p>
          <a:p>
            <a:r>
              <a:rPr lang="en-US" altLang="zh-CN" sz="2400" b="1" dirty="0" smtClean="0">
                <a:ea typeface="宋体" pitchFamily="16" charset="-122"/>
              </a:rPr>
              <a:t>Five </a:t>
            </a:r>
            <a:r>
              <a:rPr lang="en-US" altLang="zh-CN" sz="2400" b="1" dirty="0">
                <a:ea typeface="宋体" pitchFamily="16" charset="-122"/>
              </a:rPr>
              <a:t>entries </a:t>
            </a:r>
            <a:r>
              <a:rPr lang="en-US" altLang="zh-CN" sz="2400" dirty="0" smtClean="0">
                <a:ea typeface="宋体" pitchFamily="16" charset="-122"/>
              </a:rPr>
              <a:t>are </a:t>
            </a:r>
            <a:r>
              <a:rPr lang="en-US" altLang="zh-CN" sz="2400" b="1" dirty="0" smtClean="0">
                <a:ea typeface="宋体" pitchFamily="16" charset="-122"/>
              </a:rPr>
              <a:t>missing</a:t>
            </a:r>
            <a:r>
              <a:rPr lang="en-US" altLang="zh-CN" sz="2400" dirty="0" smtClean="0">
                <a:ea typeface="宋体" pitchFamily="16" charset="-122"/>
              </a:rPr>
              <a:t> </a:t>
            </a:r>
            <a:r>
              <a:rPr lang="en-US" altLang="zh-CN" sz="2400" b="0" dirty="0" smtClean="0">
                <a:ea typeface="宋体" pitchFamily="16" charset="-122"/>
              </a:rPr>
              <a:t>in </a:t>
            </a:r>
            <a:r>
              <a:rPr lang="en-US" altLang="zh-CN" sz="2400" b="0" dirty="0">
                <a:ea typeface="宋体" pitchFamily="16" charset="-122"/>
              </a:rPr>
              <a:t>the lookup </a:t>
            </a:r>
            <a:r>
              <a:rPr lang="en-US" altLang="zh-CN" sz="2400" dirty="0">
                <a:ea typeface="宋体" pitchFamily="16" charset="-122"/>
              </a:rPr>
              <a:t>table </a:t>
            </a:r>
            <a:r>
              <a:rPr lang="en-US" altLang="zh-CN" sz="2400" dirty="0" smtClean="0">
                <a:ea typeface="宋体" pitchFamily="16" charset="-122"/>
              </a:rPr>
              <a:t>used by the floating point division algorithm</a:t>
            </a:r>
            <a:endParaRPr lang="en-US" altLang="zh-CN" sz="2400" dirty="0">
              <a:ea typeface="宋体" pitchFamily="16" charset="-122"/>
            </a:endParaRPr>
          </a:p>
          <a:p>
            <a:endParaRPr lang="en-US" altLang="zh-CN" sz="800" b="0" dirty="0" smtClean="0">
              <a:ea typeface="宋体" pitchFamily="16" charset="-122"/>
            </a:endParaRPr>
          </a:p>
          <a:p>
            <a:r>
              <a:rPr lang="en-US" altLang="zh-CN" sz="2400" b="0" dirty="0" smtClean="0">
                <a:ea typeface="宋体" pitchFamily="16" charset="-122"/>
              </a:rPr>
              <a:t>Cost</a:t>
            </a:r>
            <a:r>
              <a:rPr lang="en-US" altLang="zh-CN" sz="2400" b="0" dirty="0">
                <a:ea typeface="宋体" pitchFamily="16" charset="-122"/>
              </a:rPr>
              <a:t>: </a:t>
            </a:r>
            <a:r>
              <a:rPr lang="en-US" altLang="zh-CN" sz="2400" b="0" dirty="0">
                <a:solidFill>
                  <a:srgbClr val="FF0000"/>
                </a:solidFill>
                <a:ea typeface="宋体" pitchFamily="16" charset="-122"/>
              </a:rPr>
              <a:t>$500 million</a:t>
            </a:r>
            <a:r>
              <a:rPr lang="en-US" sz="2400" b="0" dirty="0">
                <a:solidFill>
                  <a:srgbClr val="FF0000"/>
                </a:solidFill>
              </a:rPr>
              <a:t>  </a:t>
            </a:r>
            <a:endParaRPr lang="en-US" altLang="zh-CN" sz="2400" b="0" dirty="0">
              <a:solidFill>
                <a:srgbClr val="FF0000"/>
              </a:solidFill>
              <a:ea typeface="宋体" pitchFamily="16" charset="-122"/>
            </a:endParaRPr>
          </a:p>
        </p:txBody>
      </p:sp>
      <p:pic>
        <p:nvPicPr>
          <p:cNvPr id="414725" name="Picture 5" descr="A80501-66_SX836_thumb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73450" y="989080"/>
            <a:ext cx="1860550" cy="1823453"/>
          </a:xfrm>
          <a:prstGeom prst="rect">
            <a:avLst/>
          </a:prstGeom>
          <a:noFill/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943600" y="4471924"/>
            <a:ext cx="914400" cy="862076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5791200" y="1447800"/>
            <a:ext cx="2590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chemeClr val="tx1"/>
                </a:solidFill>
              </a:rPr>
              <a:t>66MHz Intel Pentium </a:t>
            </a:r>
          </a:p>
          <a:p>
            <a:r>
              <a:rPr lang="en-US" sz="2000" dirty="0" smtClean="0">
                <a:solidFill>
                  <a:schemeClr val="tx1"/>
                </a:solidFill>
              </a:rPr>
              <a:t>with the FDIV bug</a:t>
            </a:r>
            <a:endParaRPr 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720885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7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147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Rectangle 51"/>
          <p:cNvSpPr>
            <a:spLocks noGrp="1" noChangeArrowheads="1"/>
          </p:cNvSpPr>
          <p:nvPr>
            <p:ph type="title" idx="4294967295"/>
          </p:nvPr>
        </p:nvSpPr>
        <p:spPr>
          <a:xfrm>
            <a:off x="842963" y="119417"/>
            <a:ext cx="7466012" cy="762000"/>
          </a:xfrm>
        </p:spPr>
        <p:txBody>
          <a:bodyPr/>
          <a:lstStyle/>
          <a:p>
            <a:r>
              <a:rPr lang="en-US" dirty="0" smtClean="0"/>
              <a:t>Model Verification</a:t>
            </a:r>
          </a:p>
        </p:txBody>
      </p:sp>
      <p:sp>
        <p:nvSpPr>
          <p:cNvPr id="54" name="Rectangle 53"/>
          <p:cNvSpPr/>
          <p:nvPr/>
        </p:nvSpPr>
        <p:spPr>
          <a:xfrm>
            <a:off x="2822766" y="6120825"/>
            <a:ext cx="3354404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3200" b="1" noProof="1" smtClean="0">
                <a:solidFill>
                  <a:srgbClr val="0000FF"/>
                </a:solidFill>
              </a:rPr>
              <a:t>Satisfied / True !</a:t>
            </a:r>
            <a:endParaRPr lang="en-US" sz="3200" noProof="1">
              <a:solidFill>
                <a:srgbClr val="0000FF"/>
              </a:solidFill>
            </a:endParaRPr>
          </a:p>
        </p:txBody>
      </p:sp>
      <p:grpSp>
        <p:nvGrpSpPr>
          <p:cNvPr id="59" name="Group 11"/>
          <p:cNvGrpSpPr>
            <a:grpSpLocks/>
          </p:cNvGrpSpPr>
          <p:nvPr/>
        </p:nvGrpSpPr>
        <p:grpSpPr bwMode="auto">
          <a:xfrm>
            <a:off x="4267200" y="5715000"/>
            <a:ext cx="457200" cy="952873"/>
            <a:chOff x="4416" y="2256"/>
            <a:chExt cx="288" cy="1235"/>
          </a:xfrm>
        </p:grpSpPr>
        <p:sp>
          <p:nvSpPr>
            <p:cNvPr id="61" name="AutoShape 12"/>
            <p:cNvSpPr>
              <a:spLocks noChangeArrowheads="1"/>
            </p:cNvSpPr>
            <p:nvPr/>
          </p:nvSpPr>
          <p:spPr bwMode="auto">
            <a:xfrm rot="5400000">
              <a:off x="4200" y="2472"/>
              <a:ext cx="720" cy="288"/>
            </a:xfrm>
            <a:prstGeom prst="notchedRightArrow">
              <a:avLst>
                <a:gd name="adj1" fmla="val 50000"/>
                <a:gd name="adj2" fmla="val 62500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" name="Text Box 13"/>
            <p:cNvSpPr txBox="1">
              <a:spLocks noChangeArrowheads="1"/>
            </p:cNvSpPr>
            <p:nvPr/>
          </p:nvSpPr>
          <p:spPr bwMode="auto">
            <a:xfrm>
              <a:off x="4583" y="3024"/>
              <a:ext cx="116" cy="4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endParaRPr lang="en-US" sz="2800" noProof="1">
                <a:solidFill>
                  <a:schemeClr val="tx1"/>
                </a:solidFill>
              </a:endParaRPr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152400" y="990600"/>
            <a:ext cx="8743957" cy="4648200"/>
            <a:chOff x="152400" y="990600"/>
            <a:chExt cx="8743957" cy="4648200"/>
          </a:xfrm>
        </p:grpSpPr>
        <p:sp>
          <p:nvSpPr>
            <p:cNvPr id="1028" name="Text Box 2"/>
            <p:cNvSpPr txBox="1">
              <a:spLocks noChangeArrowheads="1"/>
            </p:cNvSpPr>
            <p:nvPr/>
          </p:nvSpPr>
          <p:spPr bwMode="auto">
            <a:xfrm>
              <a:off x="990600" y="2057400"/>
              <a:ext cx="28008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 noProof="1" smtClean="0">
                  <a:solidFill>
                    <a:schemeClr val="tx1"/>
                  </a:solidFill>
                </a:rPr>
                <a:t>State Transition </a:t>
              </a:r>
              <a:r>
                <a:rPr lang="en-US" b="1" noProof="1">
                  <a:solidFill>
                    <a:schemeClr val="tx1"/>
                  </a:solidFill>
                </a:rPr>
                <a:t>System</a:t>
              </a:r>
            </a:p>
          </p:txBody>
        </p:sp>
        <p:sp>
          <p:nvSpPr>
            <p:cNvPr id="1029" name="Text Box 3"/>
            <p:cNvSpPr txBox="1">
              <a:spLocks noChangeArrowheads="1"/>
            </p:cNvSpPr>
            <p:nvPr/>
          </p:nvSpPr>
          <p:spPr bwMode="auto">
            <a:xfrm>
              <a:off x="5966336" y="990600"/>
              <a:ext cx="2634054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 noProof="1" smtClean="0">
                  <a:solidFill>
                    <a:schemeClr val="tx1"/>
                  </a:solidFill>
                </a:rPr>
                <a:t>Specification/Property</a:t>
              </a:r>
              <a:endParaRPr lang="en-US" b="1" noProof="1">
                <a:solidFill>
                  <a:schemeClr val="tx1"/>
                </a:solidFill>
              </a:endParaRPr>
            </a:p>
          </p:txBody>
        </p:sp>
        <p:grpSp>
          <p:nvGrpSpPr>
            <p:cNvPr id="2" name="Group 5"/>
            <p:cNvGrpSpPr>
              <a:grpSpLocks/>
            </p:cNvGrpSpPr>
            <p:nvPr/>
          </p:nvGrpSpPr>
          <p:grpSpPr bwMode="auto">
            <a:xfrm>
              <a:off x="1451216" y="1115396"/>
              <a:ext cx="885825" cy="1399204"/>
              <a:chOff x="1074" y="1731"/>
              <a:chExt cx="558" cy="1021"/>
            </a:xfrm>
          </p:grpSpPr>
          <p:grpSp>
            <p:nvGrpSpPr>
              <p:cNvPr id="3" name="Group 6"/>
              <p:cNvGrpSpPr>
                <a:grpSpLocks/>
              </p:cNvGrpSpPr>
              <p:nvPr/>
            </p:nvGrpSpPr>
            <p:grpSpPr bwMode="auto">
              <a:xfrm>
                <a:off x="1344" y="1920"/>
                <a:ext cx="288" cy="832"/>
                <a:chOff x="1344" y="2256"/>
                <a:chExt cx="288" cy="1265"/>
              </a:xfrm>
            </p:grpSpPr>
            <p:sp>
              <p:nvSpPr>
                <p:cNvPr id="1075" name="AutoShape 7"/>
                <p:cNvSpPr>
                  <a:spLocks noChangeArrowheads="1"/>
                </p:cNvSpPr>
                <p:nvPr/>
              </p:nvSpPr>
              <p:spPr bwMode="auto">
                <a:xfrm rot="5400000">
                  <a:off x="1128" y="2472"/>
                  <a:ext cx="720" cy="288"/>
                </a:xfrm>
                <a:prstGeom prst="notchedRightArrow">
                  <a:avLst>
                    <a:gd name="adj1" fmla="val 50000"/>
                    <a:gd name="adj2" fmla="val 62500"/>
                  </a:avLst>
                </a:prstGeom>
                <a:solidFill>
                  <a:srgbClr val="FF00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76" name="Text Box 8"/>
                <p:cNvSpPr txBox="1">
                  <a:spLocks noChangeArrowheads="1"/>
                </p:cNvSpPr>
                <p:nvPr/>
              </p:nvSpPr>
              <p:spPr bwMode="auto">
                <a:xfrm>
                  <a:off x="1436" y="3024"/>
                  <a:ext cx="116" cy="49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endParaRPr lang="en-US" sz="2800" noProof="1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074" name="Text Box 9"/>
              <p:cNvSpPr txBox="1">
                <a:spLocks noChangeArrowheads="1"/>
              </p:cNvSpPr>
              <p:nvPr/>
            </p:nvSpPr>
            <p:spPr bwMode="auto">
              <a:xfrm rot="1845867">
                <a:off x="1074" y="1731"/>
                <a:ext cx="116" cy="32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endParaRPr lang="en-US" sz="2800" noProof="1">
                  <a:solidFill>
                    <a:schemeClr val="tx1"/>
                  </a:solidFill>
                  <a:latin typeface="Arial Narrow" pitchFamily="34" charset="0"/>
                </a:endParaRPr>
              </a:p>
            </p:txBody>
          </p:sp>
        </p:grpSp>
        <p:grpSp>
          <p:nvGrpSpPr>
            <p:cNvPr id="4" name="Group 10"/>
            <p:cNvGrpSpPr>
              <a:grpSpLocks/>
            </p:cNvGrpSpPr>
            <p:nvPr/>
          </p:nvGrpSpPr>
          <p:grpSpPr bwMode="auto">
            <a:xfrm>
              <a:off x="6582768" y="1295400"/>
              <a:ext cx="692150" cy="1313608"/>
              <a:chOff x="4220" y="1805"/>
              <a:chExt cx="436" cy="933"/>
            </a:xfrm>
          </p:grpSpPr>
          <p:grpSp>
            <p:nvGrpSpPr>
              <p:cNvPr id="5" name="Group 11"/>
              <p:cNvGrpSpPr>
                <a:grpSpLocks/>
              </p:cNvGrpSpPr>
              <p:nvPr/>
            </p:nvGrpSpPr>
            <p:grpSpPr bwMode="auto">
              <a:xfrm>
                <a:off x="4368" y="1872"/>
                <a:ext cx="288" cy="866"/>
                <a:chOff x="4416" y="2256"/>
                <a:chExt cx="288" cy="1235"/>
              </a:xfrm>
            </p:grpSpPr>
            <p:sp>
              <p:nvSpPr>
                <p:cNvPr id="1071" name="AutoShape 12"/>
                <p:cNvSpPr>
                  <a:spLocks noChangeArrowheads="1"/>
                </p:cNvSpPr>
                <p:nvPr/>
              </p:nvSpPr>
              <p:spPr bwMode="auto">
                <a:xfrm rot="5400000">
                  <a:off x="4200" y="2472"/>
                  <a:ext cx="720" cy="288"/>
                </a:xfrm>
                <a:prstGeom prst="notchedRightArrow">
                  <a:avLst>
                    <a:gd name="adj1" fmla="val 50000"/>
                    <a:gd name="adj2" fmla="val 62500"/>
                  </a:avLst>
                </a:prstGeom>
                <a:solidFill>
                  <a:srgbClr val="FF00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72" name="Text Box 13"/>
                <p:cNvSpPr txBox="1">
                  <a:spLocks noChangeArrowheads="1"/>
                </p:cNvSpPr>
                <p:nvPr/>
              </p:nvSpPr>
              <p:spPr bwMode="auto">
                <a:xfrm>
                  <a:off x="4583" y="3024"/>
                  <a:ext cx="116" cy="46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endParaRPr lang="en-US" sz="2800" noProof="1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070" name="Text Box 14"/>
              <p:cNvSpPr txBox="1">
                <a:spLocks noChangeArrowheads="1"/>
              </p:cNvSpPr>
              <p:nvPr/>
            </p:nvSpPr>
            <p:spPr bwMode="auto">
              <a:xfrm rot="1845867">
                <a:off x="4220" y="1805"/>
                <a:ext cx="116" cy="32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endParaRPr lang="en-US" sz="2800" noProof="1">
                  <a:solidFill>
                    <a:schemeClr val="tx1"/>
                  </a:solidFill>
                  <a:latin typeface="Arial Narrow" pitchFamily="34" charset="0"/>
                </a:endParaRPr>
              </a:p>
            </p:txBody>
          </p:sp>
        </p:grpSp>
        <p:grpSp>
          <p:nvGrpSpPr>
            <p:cNvPr id="56" name="Group 55"/>
            <p:cNvGrpSpPr/>
            <p:nvPr/>
          </p:nvGrpSpPr>
          <p:grpSpPr>
            <a:xfrm>
              <a:off x="5682016" y="2286001"/>
              <a:ext cx="3214341" cy="1752599"/>
              <a:chOff x="5791200" y="3200400"/>
              <a:chExt cx="3214341" cy="2053173"/>
            </a:xfrm>
          </p:grpSpPr>
          <p:sp>
            <p:nvSpPr>
              <p:cNvPr id="1030" name="Text Box 4"/>
              <p:cNvSpPr txBox="1">
                <a:spLocks noChangeArrowheads="1"/>
              </p:cNvSpPr>
              <p:nvPr/>
            </p:nvSpPr>
            <p:spPr bwMode="auto">
              <a:xfrm>
                <a:off x="6011840" y="3200400"/>
                <a:ext cx="2860591" cy="61555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b="1" noProof="1">
                    <a:solidFill>
                      <a:schemeClr val="tx1"/>
                    </a:solidFill>
                  </a:rPr>
                  <a:t>Temporal Logic Formula</a:t>
                </a:r>
              </a:p>
              <a:p>
                <a:r>
                  <a:rPr lang="en-US" sz="1600" noProof="1" smtClean="0">
                    <a:solidFill>
                      <a:schemeClr val="tx1"/>
                    </a:solidFill>
                  </a:rPr>
                  <a:t>        (</a:t>
                </a:r>
                <a:r>
                  <a:rPr lang="en-US" sz="1600" noProof="1">
                    <a:solidFill>
                      <a:schemeClr val="tx1"/>
                    </a:solidFill>
                  </a:rPr>
                  <a:t>CTL, LTL, etc.)</a:t>
                </a:r>
              </a:p>
            </p:txBody>
          </p:sp>
          <p:sp>
            <p:nvSpPr>
              <p:cNvPr id="1066" name="Text Box 19"/>
              <p:cNvSpPr txBox="1">
                <a:spLocks noChangeArrowheads="1"/>
              </p:cNvSpPr>
              <p:nvPr/>
            </p:nvSpPr>
            <p:spPr bwMode="auto">
              <a:xfrm>
                <a:off x="5791200" y="4114800"/>
                <a:ext cx="3214341" cy="1138773"/>
              </a:xfrm>
              <a:prstGeom prst="rect">
                <a:avLst/>
              </a:prstGeom>
              <a:noFill/>
              <a:ln w="2857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noProof="1">
                    <a:solidFill>
                      <a:srgbClr val="0000CC"/>
                    </a:solidFill>
                  </a:rPr>
                  <a:t>Safety Property:</a:t>
                </a:r>
                <a:endParaRPr lang="en-US" noProof="1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sz="2000" noProof="1">
                    <a:solidFill>
                      <a:srgbClr val="000000"/>
                    </a:solidFill>
                  </a:rPr>
                  <a:t>bad state      </a:t>
                </a:r>
                <a:r>
                  <a:rPr lang="en-US" sz="2000" dirty="0">
                    <a:solidFill>
                      <a:srgbClr val="000000"/>
                    </a:solidFill>
                  </a:rPr>
                  <a:t> </a:t>
                </a:r>
                <a:r>
                  <a:rPr lang="en-US" sz="2000" noProof="1">
                    <a:solidFill>
                      <a:srgbClr val="000000"/>
                    </a:solidFill>
                  </a:rPr>
                  <a:t>unreachable:</a:t>
                </a:r>
                <a:endParaRPr lang="en-US" sz="2000" noProof="1">
                  <a:solidFill>
                    <a:schemeClr val="tx1"/>
                  </a:solidFill>
                </a:endParaRPr>
              </a:p>
              <a:p>
                <a:pPr algn="ctr"/>
                <a:endParaRPr lang="en-US" sz="2000" noProof="1">
                  <a:solidFill>
                    <a:schemeClr val="tx1"/>
                  </a:solidFill>
                </a:endParaRPr>
              </a:p>
              <a:p>
                <a:pPr algn="ctr"/>
                <a:endParaRPr lang="en-US" sz="1000" b="1" noProof="1" smtClean="0">
                  <a:solidFill>
                    <a:srgbClr val="000000"/>
                  </a:solidFill>
                </a:endParaRPr>
              </a:p>
            </p:txBody>
          </p:sp>
          <p:graphicFrame>
            <p:nvGraphicFramePr>
              <p:cNvPr id="1027" name="Object 3"/>
              <p:cNvGraphicFramePr>
                <a:graphicFrameLocks noChangeAspect="1"/>
              </p:cNvGraphicFramePr>
              <p:nvPr/>
            </p:nvGraphicFramePr>
            <p:xfrm>
              <a:off x="7010400" y="4495800"/>
              <a:ext cx="319087" cy="5334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75450" name="Clip" r:id="rId4" imgW="2033280" imgH="3390840" progId="">
                      <p:embed/>
                    </p:oleObj>
                  </mc:Choice>
                  <mc:Fallback>
                    <p:oleObj name="Clip" r:id="rId4" imgW="2033280" imgH="3390840" progId="">
                      <p:embed/>
                      <p:pic>
                        <p:nvPicPr>
                          <p:cNvPr id="0" name="Object 3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7010400" y="4495800"/>
                            <a:ext cx="319087" cy="53340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2857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8" name="Group 21"/>
            <p:cNvGrpSpPr>
              <a:grpSpLocks/>
            </p:cNvGrpSpPr>
            <p:nvPr/>
          </p:nvGrpSpPr>
          <p:grpSpPr bwMode="auto">
            <a:xfrm>
              <a:off x="152400" y="2438400"/>
              <a:ext cx="3810000" cy="1905000"/>
              <a:chOff x="96" y="2784"/>
              <a:chExt cx="2640" cy="1440"/>
            </a:xfrm>
          </p:grpSpPr>
          <p:grpSp>
            <p:nvGrpSpPr>
              <p:cNvPr id="9" name="Group 22"/>
              <p:cNvGrpSpPr>
                <a:grpSpLocks/>
              </p:cNvGrpSpPr>
              <p:nvPr/>
            </p:nvGrpSpPr>
            <p:grpSpPr bwMode="auto">
              <a:xfrm>
                <a:off x="96" y="2784"/>
                <a:ext cx="2640" cy="1440"/>
                <a:chOff x="96" y="2784"/>
                <a:chExt cx="2640" cy="1440"/>
              </a:xfrm>
            </p:grpSpPr>
            <p:sp>
              <p:nvSpPr>
                <p:cNvPr id="451607" name="AutoShape 23"/>
                <p:cNvSpPr>
                  <a:spLocks noChangeArrowheads="1"/>
                </p:cNvSpPr>
                <p:nvPr/>
              </p:nvSpPr>
              <p:spPr bwMode="auto">
                <a:xfrm>
                  <a:off x="96" y="2784"/>
                  <a:ext cx="2640" cy="1056"/>
                </a:xfrm>
                <a:prstGeom prst="parallelogram">
                  <a:avLst>
                    <a:gd name="adj" fmla="val 46968"/>
                  </a:avLst>
                </a:prstGeom>
                <a:solidFill>
                  <a:srgbClr val="C0C0C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>
                  <a:outerShdw dist="45791" dir="2021404" algn="ctr" rotWithShape="0">
                    <a:schemeClr val="bg2"/>
                  </a:outerShdw>
                </a:effec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2800" noProof="1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050" name="Line 24"/>
                <p:cNvSpPr>
                  <a:spLocks noChangeShapeType="1"/>
                </p:cNvSpPr>
                <p:nvPr/>
              </p:nvSpPr>
              <p:spPr bwMode="auto">
                <a:xfrm flipV="1">
                  <a:off x="816" y="2976"/>
                  <a:ext cx="480" cy="288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51" name="Line 25"/>
                <p:cNvSpPr>
                  <a:spLocks noChangeShapeType="1"/>
                </p:cNvSpPr>
                <p:nvPr/>
              </p:nvSpPr>
              <p:spPr bwMode="auto">
                <a:xfrm>
                  <a:off x="2016" y="2976"/>
                  <a:ext cx="192" cy="384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52" name="Line 26"/>
                <p:cNvSpPr>
                  <a:spLocks noChangeShapeType="1"/>
                </p:cNvSpPr>
                <p:nvPr/>
              </p:nvSpPr>
              <p:spPr bwMode="auto">
                <a:xfrm flipH="1" flipV="1">
                  <a:off x="816" y="3312"/>
                  <a:ext cx="816" cy="336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53" name="Line 27"/>
                <p:cNvSpPr>
                  <a:spLocks noChangeShapeType="1"/>
                </p:cNvSpPr>
                <p:nvPr/>
              </p:nvSpPr>
              <p:spPr bwMode="auto">
                <a:xfrm flipV="1">
                  <a:off x="1920" y="2976"/>
                  <a:ext cx="48" cy="768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54" name="Line 28"/>
                <p:cNvSpPr>
                  <a:spLocks noChangeShapeType="1"/>
                </p:cNvSpPr>
                <p:nvPr/>
              </p:nvSpPr>
              <p:spPr bwMode="auto">
                <a:xfrm flipH="1">
                  <a:off x="1344" y="2976"/>
                  <a:ext cx="576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55" name="Line 29"/>
                <p:cNvSpPr>
                  <a:spLocks noChangeShapeType="1"/>
                </p:cNvSpPr>
                <p:nvPr/>
              </p:nvSpPr>
              <p:spPr bwMode="auto">
                <a:xfrm flipH="1">
                  <a:off x="1680" y="3024"/>
                  <a:ext cx="192" cy="624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56" name="Line 30"/>
                <p:cNvSpPr>
                  <a:spLocks noChangeShapeType="1"/>
                </p:cNvSpPr>
                <p:nvPr/>
              </p:nvSpPr>
              <p:spPr bwMode="auto">
                <a:xfrm>
                  <a:off x="1344" y="3024"/>
                  <a:ext cx="288" cy="576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57" name="Line 31"/>
                <p:cNvSpPr>
                  <a:spLocks noChangeShapeType="1"/>
                </p:cNvSpPr>
                <p:nvPr/>
              </p:nvSpPr>
              <p:spPr bwMode="auto">
                <a:xfrm flipH="1" flipV="1">
                  <a:off x="816" y="3744"/>
                  <a:ext cx="1056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58" name="Line 32"/>
                <p:cNvSpPr>
                  <a:spLocks noChangeShapeType="1"/>
                </p:cNvSpPr>
                <p:nvPr/>
              </p:nvSpPr>
              <p:spPr bwMode="auto">
                <a:xfrm flipV="1">
                  <a:off x="768" y="3264"/>
                  <a:ext cx="0" cy="432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triangle" w="med" len="med"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59" name="Line 33"/>
                <p:cNvSpPr>
                  <a:spLocks noChangeShapeType="1"/>
                </p:cNvSpPr>
                <p:nvPr/>
              </p:nvSpPr>
              <p:spPr bwMode="auto">
                <a:xfrm flipV="1">
                  <a:off x="768" y="2880"/>
                  <a:ext cx="0" cy="336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60" name="Line 34"/>
                <p:cNvSpPr>
                  <a:spLocks noChangeShapeType="1"/>
                </p:cNvSpPr>
                <p:nvPr/>
              </p:nvSpPr>
              <p:spPr bwMode="auto">
                <a:xfrm flipH="1">
                  <a:off x="480" y="2880"/>
                  <a:ext cx="240" cy="336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61" name="Line 35"/>
                <p:cNvSpPr>
                  <a:spLocks noChangeShapeType="1"/>
                </p:cNvSpPr>
                <p:nvPr/>
              </p:nvSpPr>
              <p:spPr bwMode="auto">
                <a:xfrm>
                  <a:off x="480" y="3264"/>
                  <a:ext cx="0" cy="432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triangle" w="med" len="med"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62" name="Line 36"/>
                <p:cNvSpPr>
                  <a:spLocks noChangeShapeType="1"/>
                </p:cNvSpPr>
                <p:nvPr/>
              </p:nvSpPr>
              <p:spPr bwMode="auto">
                <a:xfrm>
                  <a:off x="528" y="3744"/>
                  <a:ext cx="240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63" name="Line 37"/>
                <p:cNvSpPr>
                  <a:spLocks noChangeShapeType="1"/>
                </p:cNvSpPr>
                <p:nvPr/>
              </p:nvSpPr>
              <p:spPr bwMode="auto">
                <a:xfrm flipV="1">
                  <a:off x="1968" y="3408"/>
                  <a:ext cx="240" cy="336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64" name="Line 38"/>
                <p:cNvSpPr>
                  <a:spLocks noChangeShapeType="1"/>
                </p:cNvSpPr>
                <p:nvPr/>
              </p:nvSpPr>
              <p:spPr bwMode="auto">
                <a:xfrm flipV="1">
                  <a:off x="1920" y="3792"/>
                  <a:ext cx="0" cy="432"/>
                </a:xfrm>
                <a:prstGeom prst="line">
                  <a:avLst/>
                </a:prstGeom>
                <a:noFill/>
                <a:ln w="76200">
                  <a:solidFill>
                    <a:srgbClr val="000080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65" name="Text Box 39"/>
                <p:cNvSpPr txBox="1">
                  <a:spLocks noChangeArrowheads="1"/>
                </p:cNvSpPr>
                <p:nvPr/>
              </p:nvSpPr>
              <p:spPr bwMode="auto">
                <a:xfrm>
                  <a:off x="1910" y="3957"/>
                  <a:ext cx="591" cy="17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US" sz="1200" noProof="1">
                      <a:solidFill>
                        <a:srgbClr val="000000"/>
                      </a:solidFill>
                    </a:rPr>
                    <a:t>Initial State</a:t>
                  </a:r>
                  <a:endParaRPr lang="en-US" sz="2800" noProof="1">
                    <a:solidFill>
                      <a:schemeClr val="tx1"/>
                    </a:solidFill>
                  </a:endParaRPr>
                </a:p>
              </p:txBody>
            </p:sp>
            <p:graphicFrame>
              <p:nvGraphicFramePr>
                <p:cNvPr id="1026" name="Object 2"/>
                <p:cNvGraphicFramePr>
                  <a:graphicFrameLocks noChangeAspect="1"/>
                </p:cNvGraphicFramePr>
                <p:nvPr/>
              </p:nvGraphicFramePr>
              <p:xfrm>
                <a:off x="288" y="3696"/>
                <a:ext cx="201" cy="336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475451" name="Clip" r:id="rId6" imgW="2033280" imgH="3390840" progId="">
                        <p:embed/>
                      </p:oleObj>
                    </mc:Choice>
                    <mc:Fallback>
                      <p:oleObj name="Clip" r:id="rId6" imgW="2033280" imgH="3390840" progId="">
                        <p:embed/>
                        <p:pic>
                          <p:nvPicPr>
                            <p:cNvPr id="0" name="Object 2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288" y="3696"/>
                              <a:ext cx="201" cy="336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  <p:sp>
            <p:nvSpPr>
              <p:cNvPr id="1039" name="Oval 41"/>
              <p:cNvSpPr>
                <a:spLocks noChangeArrowheads="1"/>
              </p:cNvSpPr>
              <p:nvPr/>
            </p:nvSpPr>
            <p:spPr bwMode="auto">
              <a:xfrm>
                <a:off x="432" y="3696"/>
                <a:ext cx="96" cy="84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40" name="Oval 42"/>
              <p:cNvSpPr>
                <a:spLocks noChangeArrowheads="1"/>
              </p:cNvSpPr>
              <p:nvPr/>
            </p:nvSpPr>
            <p:spPr bwMode="auto">
              <a:xfrm>
                <a:off x="720" y="3216"/>
                <a:ext cx="96" cy="84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41" name="Oval 43"/>
              <p:cNvSpPr>
                <a:spLocks noChangeArrowheads="1"/>
              </p:cNvSpPr>
              <p:nvPr/>
            </p:nvSpPr>
            <p:spPr bwMode="auto">
              <a:xfrm>
                <a:off x="720" y="3696"/>
                <a:ext cx="96" cy="84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42" name="Oval 44"/>
              <p:cNvSpPr>
                <a:spLocks noChangeArrowheads="1"/>
              </p:cNvSpPr>
              <p:nvPr/>
            </p:nvSpPr>
            <p:spPr bwMode="auto">
              <a:xfrm>
                <a:off x="1584" y="3600"/>
                <a:ext cx="96" cy="84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43" name="Oval 45"/>
              <p:cNvSpPr>
                <a:spLocks noChangeArrowheads="1"/>
              </p:cNvSpPr>
              <p:nvPr/>
            </p:nvSpPr>
            <p:spPr bwMode="auto">
              <a:xfrm>
                <a:off x="1872" y="3744"/>
                <a:ext cx="96" cy="84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44" name="Oval 46"/>
              <p:cNvSpPr>
                <a:spLocks noChangeArrowheads="1"/>
              </p:cNvSpPr>
              <p:nvPr/>
            </p:nvSpPr>
            <p:spPr bwMode="auto">
              <a:xfrm>
                <a:off x="2208" y="3360"/>
                <a:ext cx="96" cy="84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45" name="Oval 47"/>
              <p:cNvSpPr>
                <a:spLocks noChangeArrowheads="1"/>
              </p:cNvSpPr>
              <p:nvPr/>
            </p:nvSpPr>
            <p:spPr bwMode="auto">
              <a:xfrm>
                <a:off x="1920" y="2880"/>
                <a:ext cx="96" cy="84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46" name="Oval 48"/>
              <p:cNvSpPr>
                <a:spLocks noChangeArrowheads="1"/>
              </p:cNvSpPr>
              <p:nvPr/>
            </p:nvSpPr>
            <p:spPr bwMode="auto">
              <a:xfrm>
                <a:off x="1248" y="2880"/>
                <a:ext cx="96" cy="84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47" name="Oval 49"/>
              <p:cNvSpPr>
                <a:spLocks noChangeArrowheads="1"/>
              </p:cNvSpPr>
              <p:nvPr/>
            </p:nvSpPr>
            <p:spPr bwMode="auto">
              <a:xfrm>
                <a:off x="720" y="2784"/>
                <a:ext cx="96" cy="84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48" name="Oval 50"/>
              <p:cNvSpPr>
                <a:spLocks noChangeArrowheads="1"/>
              </p:cNvSpPr>
              <p:nvPr/>
            </p:nvSpPr>
            <p:spPr bwMode="auto">
              <a:xfrm>
                <a:off x="432" y="3216"/>
                <a:ext cx="96" cy="84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037" name="Rectangle 52"/>
            <p:cNvSpPr>
              <a:spLocks noChangeArrowheads="1"/>
            </p:cNvSpPr>
            <p:nvPr/>
          </p:nvSpPr>
          <p:spPr bwMode="auto">
            <a:xfrm>
              <a:off x="838200" y="990600"/>
              <a:ext cx="2993127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 dirty="0" smtClean="0">
                  <a:solidFill>
                    <a:schemeClr val="tx1"/>
                  </a:solidFill>
                </a:rPr>
                <a:t>Model: Program </a:t>
              </a:r>
              <a:r>
                <a:rPr lang="en-US" b="1" dirty="0">
                  <a:solidFill>
                    <a:schemeClr val="tx1"/>
                  </a:solidFill>
                </a:rPr>
                <a:t>or circuit</a:t>
              </a:r>
              <a:endParaRPr lang="en-US" b="1" noProof="1">
                <a:solidFill>
                  <a:schemeClr val="tx1"/>
                </a:solidFill>
              </a:endParaRP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5638800" y="2209800"/>
              <a:ext cx="3200400" cy="1676400"/>
            </a:xfrm>
            <a:prstGeom prst="rect">
              <a:avLst/>
            </a:prstGeom>
            <a:solidFill>
              <a:schemeClr val="tx1">
                <a:lumMod val="50000"/>
                <a:lumOff val="50000"/>
                <a:alpha val="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Cube 13"/>
            <p:cNvSpPr>
              <a:spLocks noChangeArrowheads="1"/>
            </p:cNvSpPr>
            <p:nvPr/>
          </p:nvSpPr>
          <p:spPr bwMode="auto">
            <a:xfrm>
              <a:off x="3657600" y="4114800"/>
              <a:ext cx="1828800" cy="1524000"/>
            </a:xfrm>
            <a:prstGeom prst="cube">
              <a:avLst>
                <a:gd name="adj" fmla="val 25000"/>
              </a:avLst>
            </a:prstGeom>
            <a:blipFill dpi="0" rotWithShape="1">
              <a:blip r:embed="rId7" cstate="print"/>
              <a:srcRect/>
              <a:tile tx="0" ty="0" sx="100000" sy="100000" flip="none" algn="tl"/>
            </a:blip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tIns="411480"/>
            <a:lstStyle/>
            <a:p>
              <a:pPr algn="ctr"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r>
                <a:rPr lang="en-US" sz="2000" dirty="0" smtClean="0">
                  <a:solidFill>
                    <a:srgbClr val="FF0000"/>
                  </a:solidFill>
                  <a:latin typeface="Byington" pitchFamily="2" charset="0"/>
                </a:rPr>
                <a:t>Model Checker</a:t>
              </a:r>
              <a:endParaRPr lang="en-US" sz="2000" dirty="0">
                <a:solidFill>
                  <a:srgbClr val="FF0000"/>
                </a:solidFill>
                <a:latin typeface="Byington" pitchFamily="2" charset="0"/>
              </a:endParaRPr>
            </a:p>
          </p:txBody>
        </p:sp>
        <p:sp>
          <p:nvSpPr>
            <p:cNvPr id="68" name="Bent Arrow 67"/>
            <p:cNvSpPr/>
            <p:nvPr/>
          </p:nvSpPr>
          <p:spPr>
            <a:xfrm rot="10800000">
              <a:off x="5638800" y="3962400"/>
              <a:ext cx="1447800" cy="914400"/>
            </a:xfrm>
            <a:prstGeom prst="bentArrow">
              <a:avLst/>
            </a:prstGeom>
            <a:solidFill>
              <a:srgbClr val="CCFF6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0" name="Bent-Up Arrow 69"/>
            <p:cNvSpPr/>
            <p:nvPr/>
          </p:nvSpPr>
          <p:spPr>
            <a:xfrm rot="5400000">
              <a:off x="2095500" y="4000500"/>
              <a:ext cx="1524000" cy="1295400"/>
            </a:xfrm>
            <a:prstGeom prst="bentUpArrow">
              <a:avLst/>
            </a:prstGeom>
            <a:solidFill>
              <a:srgbClr val="CCFF6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0" name="Rectangle 44"/>
          <p:cNvSpPr>
            <a:spLocks noGrp="1" noChangeArrowheads="1"/>
          </p:cNvSpPr>
          <p:nvPr>
            <p:ph type="title" idx="4294967295"/>
          </p:nvPr>
        </p:nvSpPr>
        <p:spPr>
          <a:xfrm>
            <a:off x="842963" y="84161"/>
            <a:ext cx="7466012" cy="677839"/>
          </a:xfrm>
        </p:spPr>
        <p:txBody>
          <a:bodyPr/>
          <a:lstStyle/>
          <a:p>
            <a:r>
              <a:rPr lang="en-US" dirty="0" smtClean="0"/>
              <a:t>Model Falsification</a:t>
            </a:r>
          </a:p>
        </p:txBody>
      </p:sp>
      <p:sp>
        <p:nvSpPr>
          <p:cNvPr id="2053" name="Text Box 3"/>
          <p:cNvSpPr txBox="1">
            <a:spLocks noChangeArrowheads="1"/>
          </p:cNvSpPr>
          <p:nvPr/>
        </p:nvSpPr>
        <p:spPr bwMode="auto">
          <a:xfrm>
            <a:off x="588273" y="838200"/>
            <a:ext cx="2993127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chemeClr val="tx1"/>
                </a:solidFill>
              </a:rPr>
              <a:t>Model: Program </a:t>
            </a:r>
            <a:r>
              <a:rPr lang="en-US" b="1" dirty="0">
                <a:solidFill>
                  <a:schemeClr val="tx1"/>
                </a:solidFill>
              </a:rPr>
              <a:t>or circuit</a:t>
            </a:r>
            <a:endParaRPr lang="en-US" sz="2800" b="1" noProof="1">
              <a:solidFill>
                <a:schemeClr val="tx1"/>
              </a:solidFill>
            </a:endParaRPr>
          </a:p>
        </p:txBody>
      </p:sp>
      <p:sp>
        <p:nvSpPr>
          <p:cNvPr id="2054" name="Text Box 4"/>
          <p:cNvSpPr txBox="1">
            <a:spLocks noChangeArrowheads="1"/>
          </p:cNvSpPr>
          <p:nvPr/>
        </p:nvSpPr>
        <p:spPr bwMode="auto">
          <a:xfrm>
            <a:off x="5824146" y="990600"/>
            <a:ext cx="263405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 noProof="1" smtClean="0">
                <a:solidFill>
                  <a:schemeClr val="tx1"/>
                </a:solidFill>
              </a:rPr>
              <a:t>Specification/Property</a:t>
            </a:r>
            <a:endParaRPr lang="en-US" b="1" noProof="1">
              <a:solidFill>
                <a:schemeClr val="tx1"/>
              </a:solidFill>
            </a:endParaRPr>
          </a:p>
        </p:txBody>
      </p:sp>
      <p:grpSp>
        <p:nvGrpSpPr>
          <p:cNvPr id="2" name="Group 6"/>
          <p:cNvGrpSpPr>
            <a:grpSpLocks/>
          </p:cNvGrpSpPr>
          <p:nvPr/>
        </p:nvGrpSpPr>
        <p:grpSpPr bwMode="auto">
          <a:xfrm>
            <a:off x="6553200" y="1371600"/>
            <a:ext cx="692150" cy="1162336"/>
            <a:chOff x="4220" y="1805"/>
            <a:chExt cx="436" cy="933"/>
          </a:xfrm>
        </p:grpSpPr>
        <p:grpSp>
          <p:nvGrpSpPr>
            <p:cNvPr id="3" name="Group 7"/>
            <p:cNvGrpSpPr>
              <a:grpSpLocks/>
            </p:cNvGrpSpPr>
            <p:nvPr/>
          </p:nvGrpSpPr>
          <p:grpSpPr bwMode="auto">
            <a:xfrm>
              <a:off x="4368" y="1872"/>
              <a:ext cx="288" cy="866"/>
              <a:chOff x="4416" y="2256"/>
              <a:chExt cx="288" cy="1235"/>
            </a:xfrm>
          </p:grpSpPr>
          <p:sp>
            <p:nvSpPr>
              <p:cNvPr id="2099" name="AutoShape 8"/>
              <p:cNvSpPr>
                <a:spLocks noChangeArrowheads="1"/>
              </p:cNvSpPr>
              <p:nvPr/>
            </p:nvSpPr>
            <p:spPr bwMode="auto">
              <a:xfrm rot="5400000">
                <a:off x="4200" y="2472"/>
                <a:ext cx="720" cy="288"/>
              </a:xfrm>
              <a:prstGeom prst="notchedRightArrow">
                <a:avLst>
                  <a:gd name="adj1" fmla="val 50000"/>
                  <a:gd name="adj2" fmla="val 62500"/>
                </a:avLst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00" name="Text Box 9"/>
              <p:cNvSpPr txBox="1">
                <a:spLocks noChangeArrowheads="1"/>
              </p:cNvSpPr>
              <p:nvPr/>
            </p:nvSpPr>
            <p:spPr bwMode="auto">
              <a:xfrm>
                <a:off x="4583" y="3024"/>
                <a:ext cx="116" cy="4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endParaRPr lang="en-US" sz="2800" noProof="1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098" name="Text Box 10"/>
            <p:cNvSpPr txBox="1">
              <a:spLocks noChangeArrowheads="1"/>
            </p:cNvSpPr>
            <p:nvPr/>
          </p:nvSpPr>
          <p:spPr bwMode="auto">
            <a:xfrm rot="1845867">
              <a:off x="4220" y="1805"/>
              <a:ext cx="116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endParaRPr lang="en-US" sz="2800" noProof="1">
                <a:solidFill>
                  <a:schemeClr val="tx1"/>
                </a:solidFill>
                <a:latin typeface="Arial Narrow" pitchFamily="34" charset="0"/>
              </a:endParaRPr>
            </a:p>
          </p:txBody>
        </p:sp>
      </p:grpSp>
      <p:sp>
        <p:nvSpPr>
          <p:cNvPr id="2058" name="Text Box 31"/>
          <p:cNvSpPr txBox="1">
            <a:spLocks noChangeArrowheads="1"/>
          </p:cNvSpPr>
          <p:nvPr/>
        </p:nvSpPr>
        <p:spPr bwMode="auto">
          <a:xfrm>
            <a:off x="5584208" y="2284274"/>
            <a:ext cx="3276600" cy="17543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noProof="1" smtClean="0">
                <a:solidFill>
                  <a:srgbClr val="0000CC"/>
                </a:solidFill>
              </a:rPr>
              <a:t>  </a:t>
            </a:r>
            <a:r>
              <a:rPr lang="en-US" b="1" noProof="1" smtClean="0">
                <a:solidFill>
                  <a:schemeClr val="tx1"/>
                </a:solidFill>
              </a:rPr>
              <a:t>Temporal Logic Formula</a:t>
            </a:r>
          </a:p>
          <a:p>
            <a:r>
              <a:rPr lang="en-US" noProof="1" smtClean="0">
                <a:solidFill>
                  <a:schemeClr val="tx1"/>
                </a:solidFill>
              </a:rPr>
              <a:t>         (CTL, LTL, etc.)</a:t>
            </a:r>
          </a:p>
          <a:p>
            <a:endParaRPr lang="en-US" sz="1400" noProof="1" smtClean="0">
              <a:solidFill>
                <a:srgbClr val="0000CC"/>
              </a:solidFill>
            </a:endParaRPr>
          </a:p>
          <a:p>
            <a:r>
              <a:rPr lang="en-US" noProof="1" smtClean="0">
                <a:solidFill>
                  <a:srgbClr val="0000CC"/>
                </a:solidFill>
              </a:rPr>
              <a:t>        Safety </a:t>
            </a:r>
            <a:r>
              <a:rPr lang="en-US" noProof="1">
                <a:solidFill>
                  <a:srgbClr val="0000CC"/>
                </a:solidFill>
              </a:rPr>
              <a:t>Property:</a:t>
            </a:r>
            <a:endParaRPr lang="en-US" dirty="0">
              <a:solidFill>
                <a:srgbClr val="0000CC"/>
              </a:solidFill>
            </a:endParaRPr>
          </a:p>
          <a:p>
            <a:r>
              <a:rPr lang="en-US" sz="2000" noProof="1">
                <a:solidFill>
                  <a:srgbClr val="000000"/>
                </a:solidFill>
              </a:rPr>
              <a:t>bad state      </a:t>
            </a:r>
            <a:r>
              <a:rPr lang="en-US" sz="2000" noProof="1" smtClean="0">
                <a:solidFill>
                  <a:srgbClr val="000000"/>
                </a:solidFill>
              </a:rPr>
              <a:t>unreachable?</a:t>
            </a:r>
            <a:endParaRPr lang="en-US" sz="2000" noProof="1">
              <a:solidFill>
                <a:schemeClr val="tx1"/>
              </a:solidFill>
            </a:endParaRPr>
          </a:p>
          <a:p>
            <a:endParaRPr lang="en-US" sz="2000" noProof="1">
              <a:solidFill>
                <a:schemeClr val="tx1"/>
              </a:solidFill>
            </a:endParaRPr>
          </a:p>
        </p:txBody>
      </p:sp>
      <p:graphicFrame>
        <p:nvGraphicFramePr>
          <p:cNvPr id="2050" name="Object 2"/>
          <p:cNvGraphicFramePr>
            <a:graphicFrameLocks noChangeAspect="1"/>
          </p:cNvGraphicFramePr>
          <p:nvPr/>
        </p:nvGraphicFramePr>
        <p:xfrm>
          <a:off x="6781800" y="3352800"/>
          <a:ext cx="319088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0" name="Clip" r:id="rId4" imgW="2033280" imgH="3390840" progId="">
                  <p:embed/>
                </p:oleObj>
              </mc:Choice>
              <mc:Fallback>
                <p:oleObj name="Clip" r:id="rId4" imgW="2033280" imgH="3390840" progId="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81800" y="3352800"/>
                        <a:ext cx="319088" cy="533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" name="Group 66"/>
          <p:cNvGrpSpPr/>
          <p:nvPr/>
        </p:nvGrpSpPr>
        <p:grpSpPr>
          <a:xfrm>
            <a:off x="304800" y="2000537"/>
            <a:ext cx="3810000" cy="2266664"/>
            <a:chOff x="304800" y="2000536"/>
            <a:chExt cx="4191000" cy="2571465"/>
          </a:xfrm>
        </p:grpSpPr>
        <p:sp>
          <p:nvSpPr>
            <p:cNvPr id="2052" name="Text Box 2"/>
            <p:cNvSpPr txBox="1">
              <a:spLocks noChangeArrowheads="1"/>
            </p:cNvSpPr>
            <p:nvPr/>
          </p:nvSpPr>
          <p:spPr bwMode="auto">
            <a:xfrm>
              <a:off x="1066800" y="2000536"/>
              <a:ext cx="3080914" cy="4189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 noProof="1" smtClean="0">
                  <a:solidFill>
                    <a:schemeClr val="tx1"/>
                  </a:solidFill>
                </a:rPr>
                <a:t>State Transition </a:t>
              </a:r>
              <a:r>
                <a:rPr lang="en-US" b="1" noProof="1">
                  <a:solidFill>
                    <a:schemeClr val="tx1"/>
                  </a:solidFill>
                </a:rPr>
                <a:t>System</a:t>
              </a:r>
            </a:p>
          </p:txBody>
        </p:sp>
        <p:grpSp>
          <p:nvGrpSpPr>
            <p:cNvPr id="5" name="Group 11"/>
            <p:cNvGrpSpPr>
              <a:grpSpLocks/>
            </p:cNvGrpSpPr>
            <p:nvPr/>
          </p:nvGrpSpPr>
          <p:grpSpPr bwMode="auto">
            <a:xfrm>
              <a:off x="304800" y="2457737"/>
              <a:ext cx="4191000" cy="2114264"/>
              <a:chOff x="96" y="2784"/>
              <a:chExt cx="2640" cy="1346"/>
            </a:xfrm>
          </p:grpSpPr>
          <p:sp>
            <p:nvSpPr>
              <p:cNvPr id="453644" name="AutoShape 12"/>
              <p:cNvSpPr>
                <a:spLocks noChangeArrowheads="1"/>
              </p:cNvSpPr>
              <p:nvPr/>
            </p:nvSpPr>
            <p:spPr bwMode="auto">
              <a:xfrm>
                <a:off x="96" y="2784"/>
                <a:ext cx="2640" cy="1056"/>
              </a:xfrm>
              <a:prstGeom prst="parallelogram">
                <a:avLst>
                  <a:gd name="adj" fmla="val 46968"/>
                </a:avLst>
              </a:prstGeom>
              <a:solidFill>
                <a:srgbClr val="C0C0C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dist="45791" dir="2021404" algn="ctr" rotWithShape="0">
                  <a:schemeClr val="bg2"/>
                </a:outerShdw>
              </a:effectLst>
            </p:spPr>
            <p:txBody>
              <a:bodyPr wrap="none" anchor="ctr"/>
              <a:lstStyle/>
              <a:p>
                <a:pPr>
                  <a:defRPr/>
                </a:pPr>
                <a:endParaRPr lang="en-US" sz="2800" noProof="1">
                  <a:solidFill>
                    <a:srgbClr val="000000"/>
                  </a:solidFill>
                </a:endParaRPr>
              </a:p>
            </p:txBody>
          </p:sp>
          <p:sp>
            <p:nvSpPr>
              <p:cNvPr id="2080" name="Line 13"/>
              <p:cNvSpPr>
                <a:spLocks noChangeShapeType="1"/>
              </p:cNvSpPr>
              <p:nvPr/>
            </p:nvSpPr>
            <p:spPr bwMode="auto">
              <a:xfrm flipV="1">
                <a:off x="816" y="2976"/>
                <a:ext cx="480" cy="288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81" name="Line 14"/>
              <p:cNvSpPr>
                <a:spLocks noChangeShapeType="1"/>
              </p:cNvSpPr>
              <p:nvPr/>
            </p:nvSpPr>
            <p:spPr bwMode="auto">
              <a:xfrm>
                <a:off x="2016" y="2976"/>
                <a:ext cx="192" cy="38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82" name="Line 15"/>
              <p:cNvSpPr>
                <a:spLocks noChangeShapeType="1"/>
              </p:cNvSpPr>
              <p:nvPr/>
            </p:nvSpPr>
            <p:spPr bwMode="auto">
              <a:xfrm flipH="1" flipV="1">
                <a:off x="816" y="3312"/>
                <a:ext cx="816" cy="33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83" name="Line 16"/>
              <p:cNvSpPr>
                <a:spLocks noChangeShapeType="1"/>
              </p:cNvSpPr>
              <p:nvPr/>
            </p:nvSpPr>
            <p:spPr bwMode="auto">
              <a:xfrm flipV="1">
                <a:off x="1920" y="2976"/>
                <a:ext cx="48" cy="768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84" name="Line 17"/>
              <p:cNvSpPr>
                <a:spLocks noChangeShapeType="1"/>
              </p:cNvSpPr>
              <p:nvPr/>
            </p:nvSpPr>
            <p:spPr bwMode="auto">
              <a:xfrm flipH="1">
                <a:off x="1344" y="2976"/>
                <a:ext cx="576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85" name="Line 18"/>
              <p:cNvSpPr>
                <a:spLocks noChangeShapeType="1"/>
              </p:cNvSpPr>
              <p:nvPr/>
            </p:nvSpPr>
            <p:spPr bwMode="auto">
              <a:xfrm flipH="1">
                <a:off x="1680" y="3024"/>
                <a:ext cx="192" cy="62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86" name="Line 19"/>
              <p:cNvSpPr>
                <a:spLocks noChangeShapeType="1"/>
              </p:cNvSpPr>
              <p:nvPr/>
            </p:nvSpPr>
            <p:spPr bwMode="auto">
              <a:xfrm>
                <a:off x="1344" y="3024"/>
                <a:ext cx="288" cy="57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87" name="Line 20"/>
              <p:cNvSpPr>
                <a:spLocks noChangeShapeType="1"/>
              </p:cNvSpPr>
              <p:nvPr/>
            </p:nvSpPr>
            <p:spPr bwMode="auto">
              <a:xfrm flipH="1" flipV="1">
                <a:off x="816" y="3744"/>
                <a:ext cx="1056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88" name="Line 21"/>
              <p:cNvSpPr>
                <a:spLocks noChangeShapeType="1"/>
              </p:cNvSpPr>
              <p:nvPr/>
            </p:nvSpPr>
            <p:spPr bwMode="auto">
              <a:xfrm flipV="1">
                <a:off x="768" y="3264"/>
                <a:ext cx="0" cy="43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triangle" w="med" len="med"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89" name="Line 22"/>
              <p:cNvSpPr>
                <a:spLocks noChangeShapeType="1"/>
              </p:cNvSpPr>
              <p:nvPr/>
            </p:nvSpPr>
            <p:spPr bwMode="auto">
              <a:xfrm flipV="1">
                <a:off x="768" y="2880"/>
                <a:ext cx="0" cy="33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90" name="Line 23"/>
              <p:cNvSpPr>
                <a:spLocks noChangeShapeType="1"/>
              </p:cNvSpPr>
              <p:nvPr/>
            </p:nvSpPr>
            <p:spPr bwMode="auto">
              <a:xfrm flipH="1">
                <a:off x="480" y="2880"/>
                <a:ext cx="240" cy="33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91" name="Line 24"/>
              <p:cNvSpPr>
                <a:spLocks noChangeShapeType="1"/>
              </p:cNvSpPr>
              <p:nvPr/>
            </p:nvSpPr>
            <p:spPr bwMode="auto">
              <a:xfrm>
                <a:off x="480" y="3264"/>
                <a:ext cx="0" cy="43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triangle" w="med" len="med"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92" name="Line 25"/>
              <p:cNvSpPr>
                <a:spLocks noChangeShapeType="1"/>
              </p:cNvSpPr>
              <p:nvPr/>
            </p:nvSpPr>
            <p:spPr bwMode="auto">
              <a:xfrm>
                <a:off x="528" y="3744"/>
                <a:ext cx="240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93" name="Line 26"/>
              <p:cNvSpPr>
                <a:spLocks noChangeShapeType="1"/>
              </p:cNvSpPr>
              <p:nvPr/>
            </p:nvSpPr>
            <p:spPr bwMode="auto">
              <a:xfrm flipV="1">
                <a:off x="1968" y="3408"/>
                <a:ext cx="240" cy="33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94" name="Line 27"/>
              <p:cNvSpPr>
                <a:spLocks noChangeShapeType="1"/>
              </p:cNvSpPr>
              <p:nvPr/>
            </p:nvSpPr>
            <p:spPr bwMode="auto">
              <a:xfrm flipV="1">
                <a:off x="1920" y="3792"/>
                <a:ext cx="0" cy="336"/>
              </a:xfrm>
              <a:prstGeom prst="line">
                <a:avLst/>
              </a:prstGeom>
              <a:noFill/>
              <a:ln w="76200">
                <a:solidFill>
                  <a:srgbClr val="000080"/>
                </a:solidFill>
                <a:round/>
                <a:headEnd/>
                <a:tailEnd type="triangle" w="med" len="med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95" name="Text Box 28"/>
              <p:cNvSpPr txBox="1">
                <a:spLocks noChangeArrowheads="1"/>
              </p:cNvSpPr>
              <p:nvPr/>
            </p:nvSpPr>
            <p:spPr bwMode="auto">
              <a:xfrm>
                <a:off x="1910" y="3957"/>
                <a:ext cx="591" cy="17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1200" noProof="1">
                    <a:solidFill>
                      <a:srgbClr val="000000"/>
                    </a:solidFill>
                  </a:rPr>
                  <a:t>Initial State</a:t>
                </a:r>
                <a:endParaRPr lang="en-US" sz="2800" noProof="1">
                  <a:solidFill>
                    <a:schemeClr val="tx1"/>
                  </a:solidFill>
                </a:endParaRPr>
              </a:p>
            </p:txBody>
          </p:sp>
          <p:graphicFrame>
            <p:nvGraphicFramePr>
              <p:cNvPr id="2051" name="Object 3"/>
              <p:cNvGraphicFramePr>
                <a:graphicFrameLocks noChangeAspect="1"/>
              </p:cNvGraphicFramePr>
              <p:nvPr/>
            </p:nvGraphicFramePr>
            <p:xfrm>
              <a:off x="288" y="2928"/>
              <a:ext cx="201" cy="33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341" name="Clip" r:id="rId6" imgW="2033280" imgH="3390840" progId="">
                      <p:embed/>
                    </p:oleObj>
                  </mc:Choice>
                  <mc:Fallback>
                    <p:oleObj name="Clip" r:id="rId6" imgW="2033280" imgH="3390840" progId="">
                      <p:embed/>
                      <p:pic>
                        <p:nvPicPr>
                          <p:cNvPr id="0" name="Object 3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88" y="2928"/>
                            <a:ext cx="201" cy="336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2096" name="AutoShape 30"/>
              <p:cNvSpPr>
                <a:spLocks noChangeArrowheads="1"/>
              </p:cNvSpPr>
              <p:nvPr/>
            </p:nvSpPr>
            <p:spPr bwMode="auto">
              <a:xfrm flipV="1">
                <a:off x="96" y="3168"/>
                <a:ext cx="288" cy="576"/>
              </a:xfrm>
              <a:prstGeom prst="curvedRightArrow">
                <a:avLst>
                  <a:gd name="adj1" fmla="val 40000"/>
                  <a:gd name="adj2" fmla="val 80000"/>
                  <a:gd name="adj3" fmla="val 33333"/>
                </a:avLst>
              </a:prstGeom>
              <a:solidFill>
                <a:srgbClr val="FF0000"/>
              </a:solidFill>
              <a:ln w="9525">
                <a:solidFill>
                  <a:srgbClr val="C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2060" name="Oval 34"/>
            <p:cNvSpPr>
              <a:spLocks noChangeArrowheads="1"/>
            </p:cNvSpPr>
            <p:nvPr/>
          </p:nvSpPr>
          <p:spPr bwMode="auto">
            <a:xfrm>
              <a:off x="838200" y="3905536"/>
              <a:ext cx="152400" cy="13335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61" name="Oval 35"/>
            <p:cNvSpPr>
              <a:spLocks noChangeArrowheads="1"/>
            </p:cNvSpPr>
            <p:nvPr/>
          </p:nvSpPr>
          <p:spPr bwMode="auto">
            <a:xfrm>
              <a:off x="1295400" y="3143536"/>
              <a:ext cx="152400" cy="13335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62" name="Oval 36"/>
            <p:cNvSpPr>
              <a:spLocks noChangeArrowheads="1"/>
            </p:cNvSpPr>
            <p:nvPr/>
          </p:nvSpPr>
          <p:spPr bwMode="auto">
            <a:xfrm>
              <a:off x="1295400" y="3905536"/>
              <a:ext cx="152400" cy="13335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63" name="Oval 37"/>
            <p:cNvSpPr>
              <a:spLocks noChangeArrowheads="1"/>
            </p:cNvSpPr>
            <p:nvPr/>
          </p:nvSpPr>
          <p:spPr bwMode="auto">
            <a:xfrm>
              <a:off x="2667000" y="3753136"/>
              <a:ext cx="152400" cy="13335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64" name="Oval 38"/>
            <p:cNvSpPr>
              <a:spLocks noChangeArrowheads="1"/>
            </p:cNvSpPr>
            <p:nvPr/>
          </p:nvSpPr>
          <p:spPr bwMode="auto">
            <a:xfrm>
              <a:off x="3124200" y="3981736"/>
              <a:ext cx="152400" cy="13335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65" name="Oval 39"/>
            <p:cNvSpPr>
              <a:spLocks noChangeArrowheads="1"/>
            </p:cNvSpPr>
            <p:nvPr/>
          </p:nvSpPr>
          <p:spPr bwMode="auto">
            <a:xfrm>
              <a:off x="3657600" y="3372136"/>
              <a:ext cx="152400" cy="13335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66" name="Oval 40"/>
            <p:cNvSpPr>
              <a:spLocks noChangeArrowheads="1"/>
            </p:cNvSpPr>
            <p:nvPr/>
          </p:nvSpPr>
          <p:spPr bwMode="auto">
            <a:xfrm>
              <a:off x="3200400" y="2610136"/>
              <a:ext cx="152400" cy="13335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67" name="Oval 41"/>
            <p:cNvSpPr>
              <a:spLocks noChangeArrowheads="1"/>
            </p:cNvSpPr>
            <p:nvPr/>
          </p:nvSpPr>
          <p:spPr bwMode="auto">
            <a:xfrm>
              <a:off x="2133600" y="2610136"/>
              <a:ext cx="152400" cy="13335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68" name="Oval 42"/>
            <p:cNvSpPr>
              <a:spLocks noChangeArrowheads="1"/>
            </p:cNvSpPr>
            <p:nvPr/>
          </p:nvSpPr>
          <p:spPr bwMode="auto">
            <a:xfrm>
              <a:off x="1295400" y="2457736"/>
              <a:ext cx="152400" cy="13335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69" name="Oval 43"/>
            <p:cNvSpPr>
              <a:spLocks noChangeArrowheads="1"/>
            </p:cNvSpPr>
            <p:nvPr/>
          </p:nvSpPr>
          <p:spPr bwMode="auto">
            <a:xfrm>
              <a:off x="838200" y="3143536"/>
              <a:ext cx="152400" cy="13335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6" name="Group 48"/>
          <p:cNvGrpSpPr>
            <a:grpSpLocks/>
          </p:cNvGrpSpPr>
          <p:nvPr/>
        </p:nvGrpSpPr>
        <p:grpSpPr bwMode="auto">
          <a:xfrm>
            <a:off x="1393208" y="1047464"/>
            <a:ext cx="885825" cy="1467136"/>
            <a:chOff x="1074" y="1731"/>
            <a:chExt cx="558" cy="1021"/>
          </a:xfrm>
        </p:grpSpPr>
        <p:grpSp>
          <p:nvGrpSpPr>
            <p:cNvPr id="7" name="Group 49"/>
            <p:cNvGrpSpPr>
              <a:grpSpLocks/>
            </p:cNvGrpSpPr>
            <p:nvPr/>
          </p:nvGrpSpPr>
          <p:grpSpPr bwMode="auto">
            <a:xfrm>
              <a:off x="1344" y="1920"/>
              <a:ext cx="288" cy="832"/>
              <a:chOff x="1344" y="2256"/>
              <a:chExt cx="288" cy="1265"/>
            </a:xfrm>
          </p:grpSpPr>
          <p:sp>
            <p:nvSpPr>
              <p:cNvPr id="2075" name="AutoShape 50"/>
              <p:cNvSpPr>
                <a:spLocks noChangeArrowheads="1"/>
              </p:cNvSpPr>
              <p:nvPr/>
            </p:nvSpPr>
            <p:spPr bwMode="auto">
              <a:xfrm rot="5400000">
                <a:off x="1128" y="2472"/>
                <a:ext cx="720" cy="288"/>
              </a:xfrm>
              <a:prstGeom prst="notchedRightArrow">
                <a:avLst>
                  <a:gd name="adj1" fmla="val 50000"/>
                  <a:gd name="adj2" fmla="val 62500"/>
                </a:avLst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76" name="Text Box 51"/>
              <p:cNvSpPr txBox="1">
                <a:spLocks noChangeArrowheads="1"/>
              </p:cNvSpPr>
              <p:nvPr/>
            </p:nvSpPr>
            <p:spPr bwMode="auto">
              <a:xfrm>
                <a:off x="1436" y="3024"/>
                <a:ext cx="116" cy="49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endParaRPr lang="en-US" sz="2800" noProof="1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074" name="Text Box 52"/>
            <p:cNvSpPr txBox="1">
              <a:spLocks noChangeArrowheads="1"/>
            </p:cNvSpPr>
            <p:nvPr/>
          </p:nvSpPr>
          <p:spPr bwMode="auto">
            <a:xfrm rot="1845867">
              <a:off x="1074" y="1731"/>
              <a:ext cx="116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endParaRPr lang="en-US" sz="2800" noProof="1">
                <a:solidFill>
                  <a:schemeClr val="tx1"/>
                </a:solidFill>
                <a:latin typeface="Arial Narrow" pitchFamily="34" charset="0"/>
              </a:endParaRPr>
            </a:p>
          </p:txBody>
        </p:sp>
      </p:grpSp>
      <p:sp>
        <p:nvSpPr>
          <p:cNvPr id="54" name="Rectangle 53"/>
          <p:cNvSpPr/>
          <p:nvPr/>
        </p:nvSpPr>
        <p:spPr>
          <a:xfrm>
            <a:off x="5508008" y="2209800"/>
            <a:ext cx="3254992" cy="1676400"/>
          </a:xfrm>
          <a:prstGeom prst="rect">
            <a:avLst/>
          </a:prstGeom>
          <a:solidFill>
            <a:schemeClr val="tx1">
              <a:lumMod val="50000"/>
              <a:lumOff val="50000"/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/>
          <p:cNvGrpSpPr>
            <a:grpSpLocks/>
          </p:cNvGrpSpPr>
          <p:nvPr/>
        </p:nvGrpSpPr>
        <p:grpSpPr bwMode="auto">
          <a:xfrm>
            <a:off x="4310226" y="5578518"/>
            <a:ext cx="457200" cy="1127082"/>
            <a:chOff x="4416" y="2109"/>
            <a:chExt cx="288" cy="1382"/>
          </a:xfrm>
        </p:grpSpPr>
        <p:sp>
          <p:nvSpPr>
            <p:cNvPr id="58" name="AutoShape 8"/>
            <p:cNvSpPr>
              <a:spLocks noChangeArrowheads="1"/>
            </p:cNvSpPr>
            <p:nvPr/>
          </p:nvSpPr>
          <p:spPr bwMode="auto">
            <a:xfrm rot="5400000">
              <a:off x="4200" y="2325"/>
              <a:ext cx="720" cy="288"/>
            </a:xfrm>
            <a:prstGeom prst="notchedRightArrow">
              <a:avLst>
                <a:gd name="adj1" fmla="val 50000"/>
                <a:gd name="adj2" fmla="val 62500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" name="Text Box 9"/>
            <p:cNvSpPr txBox="1">
              <a:spLocks noChangeArrowheads="1"/>
            </p:cNvSpPr>
            <p:nvPr/>
          </p:nvSpPr>
          <p:spPr bwMode="auto">
            <a:xfrm>
              <a:off x="4583" y="3024"/>
              <a:ext cx="116" cy="4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endParaRPr lang="en-US" sz="2800" noProof="1">
                <a:solidFill>
                  <a:schemeClr val="tx1"/>
                </a:solidFill>
              </a:endParaRPr>
            </a:p>
          </p:txBody>
        </p:sp>
      </p:grpSp>
      <p:sp>
        <p:nvSpPr>
          <p:cNvPr id="60" name="Rectangle 59"/>
          <p:cNvSpPr/>
          <p:nvPr/>
        </p:nvSpPr>
        <p:spPr>
          <a:xfrm>
            <a:off x="2821964" y="6106180"/>
            <a:ext cx="381606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2800" b="1" noProof="1" smtClean="0">
                <a:solidFill>
                  <a:srgbClr val="FF0000"/>
                </a:solidFill>
              </a:rPr>
              <a:t>Not Satisfied / False !</a:t>
            </a:r>
            <a:endParaRPr lang="en-US" sz="2800" noProof="1">
              <a:solidFill>
                <a:srgbClr val="FF0000"/>
              </a:solidFill>
            </a:endParaRPr>
          </a:p>
        </p:txBody>
      </p:sp>
      <p:sp>
        <p:nvSpPr>
          <p:cNvPr id="64" name="Cube 13"/>
          <p:cNvSpPr>
            <a:spLocks noChangeArrowheads="1"/>
          </p:cNvSpPr>
          <p:nvPr/>
        </p:nvSpPr>
        <p:spPr bwMode="auto">
          <a:xfrm>
            <a:off x="3810000" y="4191000"/>
            <a:ext cx="1676400" cy="1371600"/>
          </a:xfrm>
          <a:prstGeom prst="cube">
            <a:avLst>
              <a:gd name="adj" fmla="val 25000"/>
            </a:avLst>
          </a:prstGeom>
          <a:blipFill dpi="0" rotWithShape="1">
            <a:blip r:embed="rId7" cstate="print"/>
            <a:srcRect/>
            <a:tile tx="0" ty="0" sx="100000" sy="100000" flip="none" algn="tl"/>
          </a:blip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tIns="411480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US" sz="2000" dirty="0" smtClean="0">
                <a:solidFill>
                  <a:srgbClr val="FF0000"/>
                </a:solidFill>
                <a:latin typeface="Byington" pitchFamily="2" charset="0"/>
              </a:rPr>
              <a:t>Model Checker</a:t>
            </a:r>
            <a:endParaRPr lang="en-US" sz="2000" dirty="0">
              <a:solidFill>
                <a:srgbClr val="FF0000"/>
              </a:solidFill>
              <a:latin typeface="Byington" pitchFamily="2" charset="0"/>
            </a:endParaRPr>
          </a:p>
        </p:txBody>
      </p:sp>
      <p:sp>
        <p:nvSpPr>
          <p:cNvPr id="68" name="Bent Arrow 67"/>
          <p:cNvSpPr/>
          <p:nvPr/>
        </p:nvSpPr>
        <p:spPr>
          <a:xfrm rot="10800000">
            <a:off x="5562600" y="3962399"/>
            <a:ext cx="1447800" cy="914400"/>
          </a:xfrm>
          <a:prstGeom prst="bentArrow">
            <a:avLst/>
          </a:prstGeom>
          <a:solidFill>
            <a:srgbClr val="CCFF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9" name="Bent-Up Arrow 68"/>
          <p:cNvSpPr/>
          <p:nvPr/>
        </p:nvSpPr>
        <p:spPr>
          <a:xfrm rot="5400000">
            <a:off x="2286000" y="4038600"/>
            <a:ext cx="1447800" cy="1295400"/>
          </a:xfrm>
          <a:prstGeom prst="bentUpArrow">
            <a:avLst>
              <a:gd name="adj1" fmla="val 25000"/>
              <a:gd name="adj2" fmla="val 25527"/>
              <a:gd name="adj3" fmla="val 25000"/>
            </a:avLst>
          </a:prstGeom>
          <a:solidFill>
            <a:srgbClr val="CCFF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xmlns:p14="http://schemas.microsoft.com/office/powerpoint/2010/main">
    <p:wipe dir="d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0" name="Rectangle 44"/>
          <p:cNvSpPr>
            <a:spLocks noGrp="1" noChangeArrowheads="1"/>
          </p:cNvSpPr>
          <p:nvPr>
            <p:ph type="title" idx="4294967295"/>
          </p:nvPr>
        </p:nvSpPr>
        <p:spPr>
          <a:xfrm>
            <a:off x="152400" y="84161"/>
            <a:ext cx="8839200" cy="677839"/>
          </a:xfrm>
        </p:spPr>
        <p:txBody>
          <a:bodyPr/>
          <a:lstStyle/>
          <a:p>
            <a:r>
              <a:rPr lang="en-US" dirty="0" smtClean="0"/>
              <a:t>Counterexamples</a:t>
            </a:r>
          </a:p>
        </p:txBody>
      </p:sp>
      <p:sp>
        <p:nvSpPr>
          <p:cNvPr id="2058" name="Text Box 31"/>
          <p:cNvSpPr txBox="1">
            <a:spLocks noChangeArrowheads="1"/>
          </p:cNvSpPr>
          <p:nvPr/>
        </p:nvSpPr>
        <p:spPr bwMode="auto">
          <a:xfrm>
            <a:off x="5584208" y="1065074"/>
            <a:ext cx="3276600" cy="17543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noProof="1" smtClean="0">
                <a:solidFill>
                  <a:srgbClr val="0000CC"/>
                </a:solidFill>
              </a:rPr>
              <a:t>  </a:t>
            </a:r>
            <a:r>
              <a:rPr lang="en-US" b="1" noProof="1" smtClean="0">
                <a:solidFill>
                  <a:schemeClr val="tx1"/>
                </a:solidFill>
              </a:rPr>
              <a:t>Temporal Logic Formula</a:t>
            </a:r>
          </a:p>
          <a:p>
            <a:r>
              <a:rPr lang="en-US" noProof="1" smtClean="0">
                <a:solidFill>
                  <a:schemeClr val="tx1"/>
                </a:solidFill>
              </a:rPr>
              <a:t>         (CTL, LTL, etc.)</a:t>
            </a:r>
          </a:p>
          <a:p>
            <a:endParaRPr lang="en-US" sz="1400" noProof="1" smtClean="0">
              <a:solidFill>
                <a:srgbClr val="0000CC"/>
              </a:solidFill>
            </a:endParaRPr>
          </a:p>
          <a:p>
            <a:r>
              <a:rPr lang="en-US" noProof="1" smtClean="0">
                <a:solidFill>
                  <a:srgbClr val="0000CC"/>
                </a:solidFill>
              </a:rPr>
              <a:t>        Safety </a:t>
            </a:r>
            <a:r>
              <a:rPr lang="en-US" noProof="1">
                <a:solidFill>
                  <a:srgbClr val="0000CC"/>
                </a:solidFill>
              </a:rPr>
              <a:t>Property:</a:t>
            </a:r>
            <a:endParaRPr lang="en-US" dirty="0">
              <a:solidFill>
                <a:srgbClr val="0000CC"/>
              </a:solidFill>
            </a:endParaRPr>
          </a:p>
          <a:p>
            <a:r>
              <a:rPr lang="en-US" sz="2000" noProof="1">
                <a:solidFill>
                  <a:srgbClr val="000000"/>
                </a:solidFill>
              </a:rPr>
              <a:t>bad state      </a:t>
            </a:r>
            <a:r>
              <a:rPr lang="en-US" sz="2000" noProof="1" smtClean="0">
                <a:solidFill>
                  <a:srgbClr val="000000"/>
                </a:solidFill>
              </a:rPr>
              <a:t>unreachable?</a:t>
            </a:r>
            <a:endParaRPr lang="en-US" sz="2000" noProof="1">
              <a:solidFill>
                <a:schemeClr val="tx1"/>
              </a:solidFill>
            </a:endParaRPr>
          </a:p>
          <a:p>
            <a:endParaRPr lang="en-US" sz="2000" noProof="1">
              <a:solidFill>
                <a:schemeClr val="tx1"/>
              </a:solidFill>
            </a:endParaRPr>
          </a:p>
        </p:txBody>
      </p:sp>
      <p:graphicFrame>
        <p:nvGraphicFramePr>
          <p:cNvPr id="2050" name="Object 2"/>
          <p:cNvGraphicFramePr>
            <a:graphicFrameLocks noChangeAspect="1"/>
          </p:cNvGraphicFramePr>
          <p:nvPr/>
        </p:nvGraphicFramePr>
        <p:xfrm>
          <a:off x="6781800" y="2133600"/>
          <a:ext cx="319088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9476" name="Clip" r:id="rId4" imgW="2033280" imgH="3390840" progId="">
                  <p:embed/>
                </p:oleObj>
              </mc:Choice>
              <mc:Fallback>
                <p:oleObj name="Clip" r:id="rId4" imgW="2033280" imgH="3390840" progId="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81800" y="2133600"/>
                        <a:ext cx="319088" cy="533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" name="Group 66"/>
          <p:cNvGrpSpPr/>
          <p:nvPr/>
        </p:nvGrpSpPr>
        <p:grpSpPr>
          <a:xfrm>
            <a:off x="304800" y="1184344"/>
            <a:ext cx="3810000" cy="1863657"/>
            <a:chOff x="304800" y="2457736"/>
            <a:chExt cx="4191000" cy="2114265"/>
          </a:xfrm>
        </p:grpSpPr>
        <p:grpSp>
          <p:nvGrpSpPr>
            <p:cNvPr id="5" name="Group 11"/>
            <p:cNvGrpSpPr>
              <a:grpSpLocks/>
            </p:cNvGrpSpPr>
            <p:nvPr/>
          </p:nvGrpSpPr>
          <p:grpSpPr bwMode="auto">
            <a:xfrm>
              <a:off x="304800" y="2457737"/>
              <a:ext cx="4191000" cy="2114264"/>
              <a:chOff x="96" y="2784"/>
              <a:chExt cx="2640" cy="1346"/>
            </a:xfrm>
          </p:grpSpPr>
          <p:sp>
            <p:nvSpPr>
              <p:cNvPr id="453644" name="AutoShape 12"/>
              <p:cNvSpPr>
                <a:spLocks noChangeArrowheads="1"/>
              </p:cNvSpPr>
              <p:nvPr/>
            </p:nvSpPr>
            <p:spPr bwMode="auto">
              <a:xfrm>
                <a:off x="96" y="2784"/>
                <a:ext cx="2640" cy="1056"/>
              </a:xfrm>
              <a:prstGeom prst="parallelogram">
                <a:avLst>
                  <a:gd name="adj" fmla="val 46968"/>
                </a:avLst>
              </a:prstGeom>
              <a:solidFill>
                <a:srgbClr val="C0C0C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dist="45791" dir="2021404" algn="ctr" rotWithShape="0">
                  <a:schemeClr val="bg2"/>
                </a:outerShdw>
              </a:effectLst>
            </p:spPr>
            <p:txBody>
              <a:bodyPr wrap="none" anchor="ctr"/>
              <a:lstStyle/>
              <a:p>
                <a:pPr>
                  <a:defRPr/>
                </a:pPr>
                <a:endParaRPr lang="en-US" sz="2800" noProof="1">
                  <a:solidFill>
                    <a:srgbClr val="000000"/>
                  </a:solidFill>
                </a:endParaRPr>
              </a:p>
            </p:txBody>
          </p:sp>
          <p:sp>
            <p:nvSpPr>
              <p:cNvPr id="2080" name="Line 13"/>
              <p:cNvSpPr>
                <a:spLocks noChangeShapeType="1"/>
              </p:cNvSpPr>
              <p:nvPr/>
            </p:nvSpPr>
            <p:spPr bwMode="auto">
              <a:xfrm flipV="1">
                <a:off x="816" y="2976"/>
                <a:ext cx="480" cy="288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81" name="Line 14"/>
              <p:cNvSpPr>
                <a:spLocks noChangeShapeType="1"/>
              </p:cNvSpPr>
              <p:nvPr/>
            </p:nvSpPr>
            <p:spPr bwMode="auto">
              <a:xfrm>
                <a:off x="2016" y="2976"/>
                <a:ext cx="192" cy="38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82" name="Line 15"/>
              <p:cNvSpPr>
                <a:spLocks noChangeShapeType="1"/>
              </p:cNvSpPr>
              <p:nvPr/>
            </p:nvSpPr>
            <p:spPr bwMode="auto">
              <a:xfrm flipH="1" flipV="1">
                <a:off x="816" y="3312"/>
                <a:ext cx="816" cy="33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83" name="Line 16"/>
              <p:cNvSpPr>
                <a:spLocks noChangeShapeType="1"/>
              </p:cNvSpPr>
              <p:nvPr/>
            </p:nvSpPr>
            <p:spPr bwMode="auto">
              <a:xfrm flipV="1">
                <a:off x="1920" y="2976"/>
                <a:ext cx="48" cy="768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84" name="Line 17"/>
              <p:cNvSpPr>
                <a:spLocks noChangeShapeType="1"/>
              </p:cNvSpPr>
              <p:nvPr/>
            </p:nvSpPr>
            <p:spPr bwMode="auto">
              <a:xfrm flipH="1">
                <a:off x="1344" y="2976"/>
                <a:ext cx="576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85" name="Line 18"/>
              <p:cNvSpPr>
                <a:spLocks noChangeShapeType="1"/>
              </p:cNvSpPr>
              <p:nvPr/>
            </p:nvSpPr>
            <p:spPr bwMode="auto">
              <a:xfrm flipH="1">
                <a:off x="1680" y="3024"/>
                <a:ext cx="192" cy="62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86" name="Line 19"/>
              <p:cNvSpPr>
                <a:spLocks noChangeShapeType="1"/>
              </p:cNvSpPr>
              <p:nvPr/>
            </p:nvSpPr>
            <p:spPr bwMode="auto">
              <a:xfrm>
                <a:off x="1344" y="3024"/>
                <a:ext cx="288" cy="57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87" name="Line 20"/>
              <p:cNvSpPr>
                <a:spLocks noChangeShapeType="1"/>
              </p:cNvSpPr>
              <p:nvPr/>
            </p:nvSpPr>
            <p:spPr bwMode="auto">
              <a:xfrm flipH="1" flipV="1">
                <a:off x="816" y="3744"/>
                <a:ext cx="1056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88" name="Line 21"/>
              <p:cNvSpPr>
                <a:spLocks noChangeShapeType="1"/>
              </p:cNvSpPr>
              <p:nvPr/>
            </p:nvSpPr>
            <p:spPr bwMode="auto">
              <a:xfrm flipV="1">
                <a:off x="768" y="3264"/>
                <a:ext cx="0" cy="43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triangle" w="med" len="med"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89" name="Line 22"/>
              <p:cNvSpPr>
                <a:spLocks noChangeShapeType="1"/>
              </p:cNvSpPr>
              <p:nvPr/>
            </p:nvSpPr>
            <p:spPr bwMode="auto">
              <a:xfrm flipV="1">
                <a:off x="768" y="2880"/>
                <a:ext cx="0" cy="33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90" name="Line 23"/>
              <p:cNvSpPr>
                <a:spLocks noChangeShapeType="1"/>
              </p:cNvSpPr>
              <p:nvPr/>
            </p:nvSpPr>
            <p:spPr bwMode="auto">
              <a:xfrm flipH="1">
                <a:off x="480" y="2880"/>
                <a:ext cx="240" cy="33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91" name="Line 24"/>
              <p:cNvSpPr>
                <a:spLocks noChangeShapeType="1"/>
              </p:cNvSpPr>
              <p:nvPr/>
            </p:nvSpPr>
            <p:spPr bwMode="auto">
              <a:xfrm>
                <a:off x="480" y="3264"/>
                <a:ext cx="0" cy="43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triangle" w="med" len="med"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92" name="Line 25"/>
              <p:cNvSpPr>
                <a:spLocks noChangeShapeType="1"/>
              </p:cNvSpPr>
              <p:nvPr/>
            </p:nvSpPr>
            <p:spPr bwMode="auto">
              <a:xfrm>
                <a:off x="528" y="3744"/>
                <a:ext cx="240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93" name="Line 26"/>
              <p:cNvSpPr>
                <a:spLocks noChangeShapeType="1"/>
              </p:cNvSpPr>
              <p:nvPr/>
            </p:nvSpPr>
            <p:spPr bwMode="auto">
              <a:xfrm flipV="1">
                <a:off x="1968" y="3408"/>
                <a:ext cx="240" cy="33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94" name="Line 27"/>
              <p:cNvSpPr>
                <a:spLocks noChangeShapeType="1"/>
              </p:cNvSpPr>
              <p:nvPr/>
            </p:nvSpPr>
            <p:spPr bwMode="auto">
              <a:xfrm flipV="1">
                <a:off x="1920" y="3792"/>
                <a:ext cx="0" cy="336"/>
              </a:xfrm>
              <a:prstGeom prst="line">
                <a:avLst/>
              </a:prstGeom>
              <a:noFill/>
              <a:ln w="76200">
                <a:solidFill>
                  <a:srgbClr val="000080"/>
                </a:solidFill>
                <a:round/>
                <a:headEnd/>
                <a:tailEnd type="triangle" w="med" len="med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95" name="Text Box 28"/>
              <p:cNvSpPr txBox="1">
                <a:spLocks noChangeArrowheads="1"/>
              </p:cNvSpPr>
              <p:nvPr/>
            </p:nvSpPr>
            <p:spPr bwMode="auto">
              <a:xfrm>
                <a:off x="1910" y="3957"/>
                <a:ext cx="591" cy="17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1200" noProof="1">
                    <a:solidFill>
                      <a:srgbClr val="000000"/>
                    </a:solidFill>
                  </a:rPr>
                  <a:t>Initial State</a:t>
                </a:r>
                <a:endParaRPr lang="en-US" sz="2800" noProof="1">
                  <a:solidFill>
                    <a:schemeClr val="tx1"/>
                  </a:solidFill>
                </a:endParaRPr>
              </a:p>
            </p:txBody>
          </p:sp>
          <p:graphicFrame>
            <p:nvGraphicFramePr>
              <p:cNvPr id="2051" name="Object 3"/>
              <p:cNvGraphicFramePr>
                <a:graphicFrameLocks noChangeAspect="1"/>
              </p:cNvGraphicFramePr>
              <p:nvPr/>
            </p:nvGraphicFramePr>
            <p:xfrm>
              <a:off x="288" y="2928"/>
              <a:ext cx="201" cy="33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49477" name="Clip" r:id="rId6" imgW="2033280" imgH="3390840" progId="">
                      <p:embed/>
                    </p:oleObj>
                  </mc:Choice>
                  <mc:Fallback>
                    <p:oleObj name="Clip" r:id="rId6" imgW="2033280" imgH="3390840" progId="">
                      <p:embed/>
                      <p:pic>
                        <p:nvPicPr>
                          <p:cNvPr id="0" name="Object 3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88" y="2928"/>
                            <a:ext cx="201" cy="336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2096" name="AutoShape 30"/>
              <p:cNvSpPr>
                <a:spLocks noChangeArrowheads="1"/>
              </p:cNvSpPr>
              <p:nvPr/>
            </p:nvSpPr>
            <p:spPr bwMode="auto">
              <a:xfrm flipV="1">
                <a:off x="96" y="3168"/>
                <a:ext cx="288" cy="576"/>
              </a:xfrm>
              <a:prstGeom prst="curvedRightArrow">
                <a:avLst>
                  <a:gd name="adj1" fmla="val 40000"/>
                  <a:gd name="adj2" fmla="val 80000"/>
                  <a:gd name="adj3" fmla="val 33333"/>
                </a:avLst>
              </a:prstGeom>
              <a:solidFill>
                <a:srgbClr val="FF0000"/>
              </a:solidFill>
              <a:ln w="9525">
                <a:solidFill>
                  <a:srgbClr val="C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2060" name="Oval 34"/>
            <p:cNvSpPr>
              <a:spLocks noChangeArrowheads="1"/>
            </p:cNvSpPr>
            <p:nvPr/>
          </p:nvSpPr>
          <p:spPr bwMode="auto">
            <a:xfrm>
              <a:off x="838200" y="3905536"/>
              <a:ext cx="152400" cy="13335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61" name="Oval 35"/>
            <p:cNvSpPr>
              <a:spLocks noChangeArrowheads="1"/>
            </p:cNvSpPr>
            <p:nvPr/>
          </p:nvSpPr>
          <p:spPr bwMode="auto">
            <a:xfrm>
              <a:off x="1295400" y="3143536"/>
              <a:ext cx="152400" cy="13335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62" name="Oval 36"/>
            <p:cNvSpPr>
              <a:spLocks noChangeArrowheads="1"/>
            </p:cNvSpPr>
            <p:nvPr/>
          </p:nvSpPr>
          <p:spPr bwMode="auto">
            <a:xfrm>
              <a:off x="1295400" y="3905536"/>
              <a:ext cx="152400" cy="13335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63" name="Oval 37"/>
            <p:cNvSpPr>
              <a:spLocks noChangeArrowheads="1"/>
            </p:cNvSpPr>
            <p:nvPr/>
          </p:nvSpPr>
          <p:spPr bwMode="auto">
            <a:xfrm>
              <a:off x="2667000" y="3753136"/>
              <a:ext cx="152400" cy="13335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64" name="Oval 38"/>
            <p:cNvSpPr>
              <a:spLocks noChangeArrowheads="1"/>
            </p:cNvSpPr>
            <p:nvPr/>
          </p:nvSpPr>
          <p:spPr bwMode="auto">
            <a:xfrm>
              <a:off x="3124200" y="3981736"/>
              <a:ext cx="152400" cy="13335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65" name="Oval 39"/>
            <p:cNvSpPr>
              <a:spLocks noChangeArrowheads="1"/>
            </p:cNvSpPr>
            <p:nvPr/>
          </p:nvSpPr>
          <p:spPr bwMode="auto">
            <a:xfrm>
              <a:off x="3657600" y="3372136"/>
              <a:ext cx="152400" cy="13335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66" name="Oval 40"/>
            <p:cNvSpPr>
              <a:spLocks noChangeArrowheads="1"/>
            </p:cNvSpPr>
            <p:nvPr/>
          </p:nvSpPr>
          <p:spPr bwMode="auto">
            <a:xfrm>
              <a:off x="3200400" y="2610136"/>
              <a:ext cx="152400" cy="13335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67" name="Oval 41"/>
            <p:cNvSpPr>
              <a:spLocks noChangeArrowheads="1"/>
            </p:cNvSpPr>
            <p:nvPr/>
          </p:nvSpPr>
          <p:spPr bwMode="auto">
            <a:xfrm>
              <a:off x="2133600" y="2610136"/>
              <a:ext cx="152400" cy="13335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68" name="Oval 42"/>
            <p:cNvSpPr>
              <a:spLocks noChangeArrowheads="1"/>
            </p:cNvSpPr>
            <p:nvPr/>
          </p:nvSpPr>
          <p:spPr bwMode="auto">
            <a:xfrm>
              <a:off x="1295400" y="2457736"/>
              <a:ext cx="152400" cy="13335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69" name="Oval 43"/>
            <p:cNvSpPr>
              <a:spLocks noChangeArrowheads="1"/>
            </p:cNvSpPr>
            <p:nvPr/>
          </p:nvSpPr>
          <p:spPr bwMode="auto">
            <a:xfrm>
              <a:off x="838200" y="3143536"/>
              <a:ext cx="152400" cy="13335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54" name="Rectangle 53"/>
          <p:cNvSpPr/>
          <p:nvPr/>
        </p:nvSpPr>
        <p:spPr>
          <a:xfrm>
            <a:off x="5508008" y="1045192"/>
            <a:ext cx="3254992" cy="1676400"/>
          </a:xfrm>
          <a:prstGeom prst="rect">
            <a:avLst/>
          </a:prstGeom>
          <a:solidFill>
            <a:schemeClr val="tx1">
              <a:lumMod val="50000"/>
              <a:lumOff val="50000"/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/>
          <p:cNvSpPr/>
          <p:nvPr/>
        </p:nvSpPr>
        <p:spPr>
          <a:xfrm>
            <a:off x="2432015" y="5786735"/>
            <a:ext cx="259718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noProof="1" smtClean="0">
                <a:solidFill>
                  <a:srgbClr val="0000FF"/>
                </a:solidFill>
              </a:rPr>
              <a:t>Counterexample</a:t>
            </a:r>
            <a:endParaRPr lang="en-US" sz="2400" noProof="1">
              <a:solidFill>
                <a:srgbClr val="0000FF"/>
              </a:solidFill>
            </a:endParaRPr>
          </a:p>
        </p:txBody>
      </p:sp>
      <p:sp>
        <p:nvSpPr>
          <p:cNvPr id="64" name="Cube 13"/>
          <p:cNvSpPr>
            <a:spLocks noChangeArrowheads="1"/>
          </p:cNvSpPr>
          <p:nvPr/>
        </p:nvSpPr>
        <p:spPr bwMode="auto">
          <a:xfrm>
            <a:off x="3048000" y="3200400"/>
            <a:ext cx="1676400" cy="1371600"/>
          </a:xfrm>
          <a:prstGeom prst="cube">
            <a:avLst>
              <a:gd name="adj" fmla="val 25000"/>
            </a:avLst>
          </a:prstGeom>
          <a:blipFill dpi="0" rotWithShape="1">
            <a:blip r:embed="rId7" cstate="print"/>
            <a:srcRect/>
            <a:tile tx="0" ty="0" sx="100000" sy="100000" flip="none" algn="tl"/>
          </a:blip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tIns="411480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US" sz="2000" dirty="0" smtClean="0">
                <a:solidFill>
                  <a:srgbClr val="FF0000"/>
                </a:solidFill>
                <a:latin typeface="Byington" pitchFamily="2" charset="0"/>
              </a:rPr>
              <a:t>Model Checker</a:t>
            </a:r>
            <a:endParaRPr lang="en-US" sz="2000" dirty="0">
              <a:solidFill>
                <a:srgbClr val="FF0000"/>
              </a:solidFill>
              <a:latin typeface="Byington" pitchFamily="2" charset="0"/>
            </a:endParaRPr>
          </a:p>
        </p:txBody>
      </p:sp>
      <p:grpSp>
        <p:nvGrpSpPr>
          <p:cNvPr id="113" name="Group 112"/>
          <p:cNvGrpSpPr/>
          <p:nvPr/>
        </p:nvGrpSpPr>
        <p:grpSpPr>
          <a:xfrm>
            <a:off x="5410200" y="4800600"/>
            <a:ext cx="3429000" cy="1828800"/>
            <a:chOff x="152400" y="4419600"/>
            <a:chExt cx="4191000" cy="2286000"/>
          </a:xfrm>
        </p:grpSpPr>
        <p:grpSp>
          <p:nvGrpSpPr>
            <p:cNvPr id="114" name="Group 11"/>
            <p:cNvGrpSpPr>
              <a:grpSpLocks/>
            </p:cNvGrpSpPr>
            <p:nvPr/>
          </p:nvGrpSpPr>
          <p:grpSpPr bwMode="auto">
            <a:xfrm>
              <a:off x="152400" y="4419600"/>
              <a:ext cx="4191000" cy="2286000"/>
              <a:chOff x="96" y="2784"/>
              <a:chExt cx="2640" cy="1440"/>
            </a:xfrm>
          </p:grpSpPr>
          <p:sp>
            <p:nvSpPr>
              <p:cNvPr id="125" name="AutoShape 12"/>
              <p:cNvSpPr>
                <a:spLocks noChangeArrowheads="1"/>
              </p:cNvSpPr>
              <p:nvPr/>
            </p:nvSpPr>
            <p:spPr bwMode="auto">
              <a:xfrm>
                <a:off x="96" y="2784"/>
                <a:ext cx="2640" cy="1056"/>
              </a:xfrm>
              <a:prstGeom prst="parallelogram">
                <a:avLst>
                  <a:gd name="adj" fmla="val 46968"/>
                </a:avLst>
              </a:prstGeom>
              <a:solidFill>
                <a:srgbClr val="C0C0C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dist="45791" dir="2021404" algn="ctr" rotWithShape="0">
                  <a:schemeClr val="bg2"/>
                </a:outerShdw>
              </a:effectLst>
            </p:spPr>
            <p:txBody>
              <a:bodyPr wrap="none" anchor="ctr"/>
              <a:lstStyle/>
              <a:p>
                <a:pPr>
                  <a:defRPr/>
                </a:pPr>
                <a:endParaRPr lang="en-US" sz="2800" noProof="1">
                  <a:solidFill>
                    <a:srgbClr val="000000"/>
                  </a:solidFill>
                </a:endParaRPr>
              </a:p>
            </p:txBody>
          </p:sp>
          <p:sp>
            <p:nvSpPr>
              <p:cNvPr id="126" name="Line 13"/>
              <p:cNvSpPr>
                <a:spLocks noChangeShapeType="1"/>
              </p:cNvSpPr>
              <p:nvPr/>
            </p:nvSpPr>
            <p:spPr bwMode="auto">
              <a:xfrm flipV="1">
                <a:off x="816" y="2976"/>
                <a:ext cx="480" cy="288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7" name="Line 14"/>
              <p:cNvSpPr>
                <a:spLocks noChangeShapeType="1"/>
              </p:cNvSpPr>
              <p:nvPr/>
            </p:nvSpPr>
            <p:spPr bwMode="auto">
              <a:xfrm>
                <a:off x="2016" y="2976"/>
                <a:ext cx="192" cy="38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8" name="Line 15"/>
              <p:cNvSpPr>
                <a:spLocks noChangeShapeType="1"/>
              </p:cNvSpPr>
              <p:nvPr/>
            </p:nvSpPr>
            <p:spPr bwMode="auto">
              <a:xfrm flipH="1" flipV="1">
                <a:off x="816" y="3312"/>
                <a:ext cx="816" cy="336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 type="triangle" w="med" len="med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9" name="Line 16"/>
              <p:cNvSpPr>
                <a:spLocks noChangeShapeType="1"/>
              </p:cNvSpPr>
              <p:nvPr/>
            </p:nvSpPr>
            <p:spPr bwMode="auto">
              <a:xfrm flipV="1">
                <a:off x="1920" y="2976"/>
                <a:ext cx="48" cy="768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 type="triangle" w="med" len="med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0" name="Line 17"/>
              <p:cNvSpPr>
                <a:spLocks noChangeShapeType="1"/>
              </p:cNvSpPr>
              <p:nvPr/>
            </p:nvSpPr>
            <p:spPr bwMode="auto">
              <a:xfrm flipH="1">
                <a:off x="1344" y="2976"/>
                <a:ext cx="576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1" name="Line 18"/>
              <p:cNvSpPr>
                <a:spLocks noChangeShapeType="1"/>
              </p:cNvSpPr>
              <p:nvPr/>
            </p:nvSpPr>
            <p:spPr bwMode="auto">
              <a:xfrm flipH="1">
                <a:off x="1680" y="3024"/>
                <a:ext cx="192" cy="624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 type="triangle" w="med" len="med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2" name="Line 19"/>
              <p:cNvSpPr>
                <a:spLocks noChangeShapeType="1"/>
              </p:cNvSpPr>
              <p:nvPr/>
            </p:nvSpPr>
            <p:spPr bwMode="auto">
              <a:xfrm>
                <a:off x="1344" y="3024"/>
                <a:ext cx="288" cy="57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3" name="Line 20"/>
              <p:cNvSpPr>
                <a:spLocks noChangeShapeType="1"/>
              </p:cNvSpPr>
              <p:nvPr/>
            </p:nvSpPr>
            <p:spPr bwMode="auto">
              <a:xfrm flipH="1" flipV="1">
                <a:off x="816" y="3744"/>
                <a:ext cx="1056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4" name="Line 21"/>
              <p:cNvSpPr>
                <a:spLocks noChangeShapeType="1"/>
              </p:cNvSpPr>
              <p:nvPr/>
            </p:nvSpPr>
            <p:spPr bwMode="auto">
              <a:xfrm flipV="1">
                <a:off x="768" y="3264"/>
                <a:ext cx="0" cy="43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triangle" w="med" len="med"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5" name="Line 22"/>
              <p:cNvSpPr>
                <a:spLocks noChangeShapeType="1"/>
              </p:cNvSpPr>
              <p:nvPr/>
            </p:nvSpPr>
            <p:spPr bwMode="auto">
              <a:xfrm flipV="1">
                <a:off x="768" y="2880"/>
                <a:ext cx="0" cy="336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 type="triangle" w="med" len="med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6" name="Line 23"/>
              <p:cNvSpPr>
                <a:spLocks noChangeShapeType="1"/>
              </p:cNvSpPr>
              <p:nvPr/>
            </p:nvSpPr>
            <p:spPr bwMode="auto">
              <a:xfrm flipH="1">
                <a:off x="480" y="2880"/>
                <a:ext cx="240" cy="336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 type="triangle" w="med" len="med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7" name="Line 24"/>
              <p:cNvSpPr>
                <a:spLocks noChangeShapeType="1"/>
              </p:cNvSpPr>
              <p:nvPr/>
            </p:nvSpPr>
            <p:spPr bwMode="auto">
              <a:xfrm>
                <a:off x="480" y="3264"/>
                <a:ext cx="0" cy="43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triangle" w="med" len="med"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8" name="Line 25"/>
              <p:cNvSpPr>
                <a:spLocks noChangeShapeType="1"/>
              </p:cNvSpPr>
              <p:nvPr/>
            </p:nvSpPr>
            <p:spPr bwMode="auto">
              <a:xfrm>
                <a:off x="528" y="3744"/>
                <a:ext cx="240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9" name="Line 26"/>
              <p:cNvSpPr>
                <a:spLocks noChangeShapeType="1"/>
              </p:cNvSpPr>
              <p:nvPr/>
            </p:nvSpPr>
            <p:spPr bwMode="auto">
              <a:xfrm flipV="1">
                <a:off x="1968" y="3408"/>
                <a:ext cx="240" cy="33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0" name="Line 27"/>
              <p:cNvSpPr>
                <a:spLocks noChangeShapeType="1"/>
              </p:cNvSpPr>
              <p:nvPr/>
            </p:nvSpPr>
            <p:spPr bwMode="auto">
              <a:xfrm flipV="1">
                <a:off x="1920" y="3792"/>
                <a:ext cx="0" cy="432"/>
              </a:xfrm>
              <a:prstGeom prst="line">
                <a:avLst/>
              </a:prstGeom>
              <a:noFill/>
              <a:ln w="76200">
                <a:solidFill>
                  <a:srgbClr val="000080"/>
                </a:solidFill>
                <a:round/>
                <a:headEnd/>
                <a:tailEnd type="triangle" w="med" len="med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1" name="Text Box 28"/>
              <p:cNvSpPr txBox="1">
                <a:spLocks noChangeArrowheads="1"/>
              </p:cNvSpPr>
              <p:nvPr/>
            </p:nvSpPr>
            <p:spPr bwMode="auto">
              <a:xfrm>
                <a:off x="1910" y="3957"/>
                <a:ext cx="591" cy="17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1200" noProof="1">
                    <a:solidFill>
                      <a:srgbClr val="000000"/>
                    </a:solidFill>
                  </a:rPr>
                  <a:t>Initial State</a:t>
                </a:r>
                <a:endParaRPr lang="en-US" sz="2800" noProof="1">
                  <a:solidFill>
                    <a:schemeClr val="tx1"/>
                  </a:solidFill>
                </a:endParaRPr>
              </a:p>
            </p:txBody>
          </p:sp>
          <p:graphicFrame>
            <p:nvGraphicFramePr>
              <p:cNvPr id="142" name="Object 3"/>
              <p:cNvGraphicFramePr>
                <a:graphicFrameLocks noChangeAspect="1"/>
              </p:cNvGraphicFramePr>
              <p:nvPr/>
            </p:nvGraphicFramePr>
            <p:xfrm>
              <a:off x="288" y="2928"/>
              <a:ext cx="201" cy="33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49478" name="Clip" r:id="rId8" imgW="2033280" imgH="3390840" progId="">
                      <p:embed/>
                    </p:oleObj>
                  </mc:Choice>
                  <mc:Fallback>
                    <p:oleObj name="Clip" r:id="rId8" imgW="2033280" imgH="3390840" progId="">
                      <p:embed/>
                      <p:pic>
                        <p:nvPicPr>
                          <p:cNvPr id="0" name="Picture 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88" y="2928"/>
                            <a:ext cx="201" cy="336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43" name="AutoShape 30"/>
              <p:cNvSpPr>
                <a:spLocks noChangeArrowheads="1"/>
              </p:cNvSpPr>
              <p:nvPr/>
            </p:nvSpPr>
            <p:spPr bwMode="auto">
              <a:xfrm flipV="1">
                <a:off x="96" y="3168"/>
                <a:ext cx="288" cy="576"/>
              </a:xfrm>
              <a:prstGeom prst="curvedRightArrow">
                <a:avLst>
                  <a:gd name="adj1" fmla="val 40000"/>
                  <a:gd name="adj2" fmla="val 80000"/>
                  <a:gd name="adj3" fmla="val 33333"/>
                </a:avLst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15" name="Oval 33"/>
            <p:cNvSpPr>
              <a:spLocks noChangeArrowheads="1"/>
            </p:cNvSpPr>
            <p:nvPr/>
          </p:nvSpPr>
          <p:spPr bwMode="auto">
            <a:xfrm>
              <a:off x="685800" y="5867400"/>
              <a:ext cx="152400" cy="13335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6" name="Oval 34"/>
            <p:cNvSpPr>
              <a:spLocks noChangeArrowheads="1"/>
            </p:cNvSpPr>
            <p:nvPr/>
          </p:nvSpPr>
          <p:spPr bwMode="auto">
            <a:xfrm>
              <a:off x="1143000" y="5105400"/>
              <a:ext cx="152400" cy="13335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7" name="Oval 35"/>
            <p:cNvSpPr>
              <a:spLocks noChangeArrowheads="1"/>
            </p:cNvSpPr>
            <p:nvPr/>
          </p:nvSpPr>
          <p:spPr bwMode="auto">
            <a:xfrm>
              <a:off x="1143000" y="5867400"/>
              <a:ext cx="152400" cy="13335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8" name="Oval 36"/>
            <p:cNvSpPr>
              <a:spLocks noChangeArrowheads="1"/>
            </p:cNvSpPr>
            <p:nvPr/>
          </p:nvSpPr>
          <p:spPr bwMode="auto">
            <a:xfrm>
              <a:off x="2514600" y="5715000"/>
              <a:ext cx="152400" cy="13335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9" name="Oval 37"/>
            <p:cNvSpPr>
              <a:spLocks noChangeArrowheads="1"/>
            </p:cNvSpPr>
            <p:nvPr/>
          </p:nvSpPr>
          <p:spPr bwMode="auto">
            <a:xfrm>
              <a:off x="2971800" y="5943600"/>
              <a:ext cx="152400" cy="13335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0" name="Oval 38"/>
            <p:cNvSpPr>
              <a:spLocks noChangeArrowheads="1"/>
            </p:cNvSpPr>
            <p:nvPr/>
          </p:nvSpPr>
          <p:spPr bwMode="auto">
            <a:xfrm>
              <a:off x="3505200" y="5334000"/>
              <a:ext cx="152400" cy="13335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1" name="Oval 39"/>
            <p:cNvSpPr>
              <a:spLocks noChangeArrowheads="1"/>
            </p:cNvSpPr>
            <p:nvPr/>
          </p:nvSpPr>
          <p:spPr bwMode="auto">
            <a:xfrm>
              <a:off x="3048000" y="4572000"/>
              <a:ext cx="152400" cy="13335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2" name="Oval 40"/>
            <p:cNvSpPr>
              <a:spLocks noChangeArrowheads="1"/>
            </p:cNvSpPr>
            <p:nvPr/>
          </p:nvSpPr>
          <p:spPr bwMode="auto">
            <a:xfrm>
              <a:off x="1981200" y="4572000"/>
              <a:ext cx="152400" cy="13335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3" name="Oval 41"/>
            <p:cNvSpPr>
              <a:spLocks noChangeArrowheads="1"/>
            </p:cNvSpPr>
            <p:nvPr/>
          </p:nvSpPr>
          <p:spPr bwMode="auto">
            <a:xfrm>
              <a:off x="1143000" y="4419600"/>
              <a:ext cx="152400" cy="13335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4" name="Oval 42"/>
            <p:cNvSpPr>
              <a:spLocks noChangeArrowheads="1"/>
            </p:cNvSpPr>
            <p:nvPr/>
          </p:nvSpPr>
          <p:spPr bwMode="auto">
            <a:xfrm>
              <a:off x="685800" y="5105400"/>
              <a:ext cx="152400" cy="13335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45" name="Group 7"/>
          <p:cNvGrpSpPr>
            <a:grpSpLocks/>
          </p:cNvGrpSpPr>
          <p:nvPr/>
        </p:nvGrpSpPr>
        <p:grpSpPr bwMode="auto">
          <a:xfrm>
            <a:off x="3429000" y="4670104"/>
            <a:ext cx="457200" cy="1044896"/>
            <a:chOff x="4416" y="2362"/>
            <a:chExt cx="288" cy="1129"/>
          </a:xfrm>
        </p:grpSpPr>
        <p:sp>
          <p:nvSpPr>
            <p:cNvPr id="146" name="AutoShape 8"/>
            <p:cNvSpPr>
              <a:spLocks noChangeArrowheads="1"/>
            </p:cNvSpPr>
            <p:nvPr/>
          </p:nvSpPr>
          <p:spPr bwMode="auto">
            <a:xfrm rot="5400000">
              <a:off x="4200" y="2578"/>
              <a:ext cx="720" cy="288"/>
            </a:xfrm>
            <a:prstGeom prst="notchedRightArrow">
              <a:avLst>
                <a:gd name="adj1" fmla="val 50000"/>
                <a:gd name="adj2" fmla="val 62500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7" name="Text Box 9"/>
            <p:cNvSpPr txBox="1">
              <a:spLocks noChangeArrowheads="1"/>
            </p:cNvSpPr>
            <p:nvPr/>
          </p:nvSpPr>
          <p:spPr bwMode="auto">
            <a:xfrm>
              <a:off x="4583" y="3024"/>
              <a:ext cx="116" cy="4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endParaRPr lang="en-US" sz="2800" noProof="1">
                <a:solidFill>
                  <a:schemeClr val="tx1"/>
                </a:solidFill>
              </a:endParaRPr>
            </a:p>
          </p:txBody>
        </p:sp>
      </p:grpSp>
      <p:sp>
        <p:nvSpPr>
          <p:cNvPr id="151" name="Bent-Up Arrow 150"/>
          <p:cNvSpPr/>
          <p:nvPr/>
        </p:nvSpPr>
        <p:spPr>
          <a:xfrm rot="5400000">
            <a:off x="1485900" y="2857500"/>
            <a:ext cx="1524000" cy="1295400"/>
          </a:xfrm>
          <a:prstGeom prst="bentUpArrow">
            <a:avLst/>
          </a:prstGeom>
          <a:solidFill>
            <a:srgbClr val="CCFF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Bent Arrow 151"/>
          <p:cNvSpPr/>
          <p:nvPr/>
        </p:nvSpPr>
        <p:spPr>
          <a:xfrm rot="10800000">
            <a:off x="4724400" y="2743200"/>
            <a:ext cx="1752600" cy="990599"/>
          </a:xfrm>
          <a:prstGeom prst="bentArrow">
            <a:avLst/>
          </a:prstGeom>
          <a:solidFill>
            <a:srgbClr val="CCFF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6" name="Curved Up Arrow 75"/>
          <p:cNvSpPr/>
          <p:nvPr/>
        </p:nvSpPr>
        <p:spPr>
          <a:xfrm>
            <a:off x="3810000" y="6172200"/>
            <a:ext cx="2057400" cy="457200"/>
          </a:xfrm>
          <a:prstGeom prst="curvedUpArrow">
            <a:avLst/>
          </a:prstGeom>
          <a:solidFill>
            <a:srgbClr val="000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2709219" y="5334000"/>
            <a:ext cx="216758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2400" b="1" noProof="1" smtClean="0">
                <a:solidFill>
                  <a:srgbClr val="FF0000"/>
                </a:solidFill>
              </a:rPr>
              <a:t>Not Satisfied!</a:t>
            </a:r>
          </a:p>
        </p:txBody>
      </p:sp>
    </p:spTree>
  </p:cSld>
  <p:clrMapOvr>
    <a:masterClrMapping/>
  </p:clrMapOvr>
  <p:transition xmlns:p14="http://schemas.microsoft.com/office/powerpoint/2010/main">
    <p:wipe dir="d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  <p:bldP spid="7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8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1066800"/>
            <a:ext cx="8153401" cy="1905000"/>
          </a:xfrm>
        </p:spPr>
        <p:txBody>
          <a:bodyPr/>
          <a:lstStyle/>
          <a:p>
            <a:pPr>
              <a:buNone/>
              <a:defRPr/>
            </a:pPr>
            <a:r>
              <a:rPr lang="en-US" sz="2200" b="1" dirty="0">
                <a:solidFill>
                  <a:srgbClr val="0000FF"/>
                </a:solidFill>
              </a:rPr>
              <a:t>Linear Time </a:t>
            </a:r>
            <a:r>
              <a:rPr lang="en-US" sz="2200" b="1" dirty="0">
                <a:solidFill>
                  <a:srgbClr val="000000"/>
                </a:solidFill>
              </a:rPr>
              <a:t>Logic operators: </a:t>
            </a:r>
            <a:r>
              <a:rPr lang="en-US" sz="2200" b="1" dirty="0">
                <a:solidFill>
                  <a:srgbClr val="0000FF"/>
                </a:solidFill>
              </a:rPr>
              <a:t>X, F, G, U </a:t>
            </a:r>
            <a:r>
              <a:rPr lang="en-US" sz="2200" b="1" dirty="0">
                <a:solidFill>
                  <a:srgbClr val="000000"/>
                </a:solidFill>
              </a:rPr>
              <a:t>…</a:t>
            </a:r>
          </a:p>
          <a:p>
            <a:pPr>
              <a:buFont typeface="Wingdings" pitchFamily="2" charset="2"/>
              <a:buNone/>
              <a:defRPr/>
            </a:pPr>
            <a:endParaRPr lang="en-US" sz="1200" dirty="0" smtClean="0"/>
          </a:p>
          <a:p>
            <a:pPr>
              <a:buFont typeface="Wingdings" pitchFamily="2" charset="2"/>
              <a:buNone/>
              <a:defRPr/>
            </a:pPr>
            <a:r>
              <a:rPr lang="en-US" sz="2200" dirty="0" smtClean="0"/>
              <a:t>Atomic </a:t>
            </a:r>
            <a:r>
              <a:rPr lang="en-US" sz="2200" dirty="0"/>
              <a:t>Propositions; </a:t>
            </a:r>
            <a:endParaRPr lang="en-US" sz="2200" dirty="0" smtClean="0"/>
          </a:p>
          <a:p>
            <a:pPr>
              <a:buFont typeface="Wingdings" pitchFamily="2" charset="2"/>
              <a:buNone/>
              <a:defRPr/>
            </a:pPr>
            <a:r>
              <a:rPr lang="en-US" sz="2200" dirty="0" smtClean="0"/>
              <a:t>Boolean </a:t>
            </a:r>
            <a:r>
              <a:rPr lang="en-US" sz="2200" dirty="0"/>
              <a:t>Operations </a:t>
            </a:r>
            <a:r>
              <a:rPr lang="en-US" sz="2200" dirty="0" smtClean="0"/>
              <a:t>( </a:t>
            </a:r>
            <a:r>
              <a:rPr lang="en-US" sz="2200" dirty="0" smtClean="0">
                <a:solidFill>
                  <a:srgbClr val="0000FF"/>
                </a:solidFill>
              </a:rPr>
              <a:t>Not ¬</a:t>
            </a:r>
            <a:r>
              <a:rPr lang="en-US" sz="2200" dirty="0">
                <a:solidFill>
                  <a:srgbClr val="0000FF"/>
                </a:solidFill>
              </a:rPr>
              <a:t>(!), </a:t>
            </a:r>
            <a:r>
              <a:rPr lang="en-US" sz="2200" dirty="0" smtClean="0">
                <a:solidFill>
                  <a:srgbClr val="0000FF"/>
                </a:solidFill>
              </a:rPr>
              <a:t>And ˄</a:t>
            </a:r>
            <a:r>
              <a:rPr lang="en-US" sz="2200" dirty="0">
                <a:solidFill>
                  <a:srgbClr val="0000FF"/>
                </a:solidFill>
              </a:rPr>
              <a:t>(&amp;), </a:t>
            </a:r>
            <a:r>
              <a:rPr lang="en-US" sz="2200" dirty="0" smtClean="0">
                <a:solidFill>
                  <a:srgbClr val="0000FF"/>
                </a:solidFill>
              </a:rPr>
              <a:t>Or ˅</a:t>
            </a:r>
            <a:r>
              <a:rPr lang="en-US" sz="2200" dirty="0">
                <a:solidFill>
                  <a:srgbClr val="0000FF"/>
                </a:solidFill>
              </a:rPr>
              <a:t>(|</a:t>
            </a:r>
            <a:r>
              <a:rPr lang="en-US" sz="2200" dirty="0" smtClean="0">
                <a:solidFill>
                  <a:srgbClr val="0000FF"/>
                </a:solidFill>
              </a:rPr>
              <a:t>) </a:t>
            </a:r>
            <a:r>
              <a:rPr lang="en-US" sz="2200" dirty="0" smtClean="0"/>
              <a:t>)</a:t>
            </a:r>
            <a:endParaRPr lang="en-US" sz="2200" dirty="0"/>
          </a:p>
          <a:p>
            <a:pPr>
              <a:buFont typeface="Wingdings" pitchFamily="2" charset="2"/>
              <a:buNone/>
              <a:defRPr/>
            </a:pPr>
            <a:r>
              <a:rPr lang="en-US" sz="2200" b="1" i="1" dirty="0"/>
              <a:t>For example</a:t>
            </a:r>
            <a:r>
              <a:rPr lang="en-US" sz="2200" dirty="0"/>
              <a:t>, </a:t>
            </a:r>
            <a:r>
              <a:rPr lang="en-US" sz="22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 </a:t>
            </a:r>
            <a:r>
              <a:rPr lang="en-US" sz="2200" dirty="0"/>
              <a:t>= (p1 &gt; p2) ˄ </a:t>
            </a:r>
            <a:r>
              <a:rPr lang="en-US" sz="2200" dirty="0" smtClean="0"/>
              <a:t>!(</a:t>
            </a:r>
            <a:r>
              <a:rPr lang="en-US" sz="2200" dirty="0"/>
              <a:t>p3 &gt; p4</a:t>
            </a:r>
            <a:r>
              <a:rPr lang="en-US" sz="2200" dirty="0" smtClean="0"/>
              <a:t>)</a:t>
            </a:r>
          </a:p>
          <a:p>
            <a:pPr>
              <a:buFont typeface="Wingdings" pitchFamily="2" charset="2"/>
              <a:buNone/>
              <a:defRPr/>
            </a:pPr>
            <a:endParaRPr lang="en-US" sz="2200" dirty="0" smtClean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buFont typeface="Wingdings" pitchFamily="2" charset="2"/>
              <a:buNone/>
              <a:defRPr/>
            </a:pPr>
            <a:endParaRPr lang="en-US" sz="2200" dirty="0" smtClean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buFont typeface="Wingdings" pitchFamily="2" charset="2"/>
              <a:buNone/>
              <a:defRPr/>
            </a:pPr>
            <a:r>
              <a:rPr lang="en-US" sz="22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	</a:t>
            </a:r>
            <a:r>
              <a:rPr lang="en-US" sz="2200" dirty="0" smtClean="0">
                <a:solidFill>
                  <a:schemeClr val="accent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/>
            </a:r>
            <a:br>
              <a:rPr lang="en-US" sz="2200" dirty="0" smtClean="0">
                <a:solidFill>
                  <a:schemeClr val="accent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</a:br>
            <a:endParaRPr lang="en-US" sz="2200" dirty="0" smtClean="0">
              <a:solidFill>
                <a:schemeClr val="tx1"/>
              </a:solidFill>
            </a:endParaRPr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8229600" cy="990600"/>
          </a:xfrm>
        </p:spPr>
        <p:txBody>
          <a:bodyPr/>
          <a:lstStyle/>
          <a:p>
            <a:r>
              <a:rPr lang="en-US" dirty="0" smtClean="0"/>
              <a:t>LTL - Linear Temporal Logic</a:t>
            </a:r>
          </a:p>
        </p:txBody>
      </p:sp>
      <p:sp>
        <p:nvSpPr>
          <p:cNvPr id="26628" name="Oval 4"/>
          <p:cNvSpPr>
            <a:spLocks noChangeArrowheads="1"/>
          </p:cNvSpPr>
          <p:nvPr/>
        </p:nvSpPr>
        <p:spPr bwMode="auto">
          <a:xfrm>
            <a:off x="990600" y="3886200"/>
            <a:ext cx="685800" cy="609600"/>
          </a:xfrm>
          <a:prstGeom prst="ellipse">
            <a:avLst/>
          </a:prstGeom>
          <a:solidFill>
            <a:srgbClr val="FFFF66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r>
              <a:rPr lang="en-US">
                <a:solidFill>
                  <a:srgbClr val="FF3300"/>
                </a:solidFill>
              </a:rPr>
              <a:t>a</a:t>
            </a:r>
          </a:p>
        </p:txBody>
      </p:sp>
      <p:sp>
        <p:nvSpPr>
          <p:cNvPr id="26629" name="Oval 5"/>
          <p:cNvSpPr>
            <a:spLocks noChangeArrowheads="1"/>
          </p:cNvSpPr>
          <p:nvPr/>
        </p:nvSpPr>
        <p:spPr bwMode="auto">
          <a:xfrm>
            <a:off x="2019300" y="3886200"/>
            <a:ext cx="685800" cy="609600"/>
          </a:xfrm>
          <a:prstGeom prst="ellipse">
            <a:avLst/>
          </a:prstGeom>
          <a:solidFill>
            <a:srgbClr val="FFFF66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FF3300"/>
              </a:solidFill>
            </a:endParaRPr>
          </a:p>
        </p:txBody>
      </p:sp>
      <p:sp>
        <p:nvSpPr>
          <p:cNvPr id="26630" name="Oval 6"/>
          <p:cNvSpPr>
            <a:spLocks noChangeArrowheads="1"/>
          </p:cNvSpPr>
          <p:nvPr/>
        </p:nvSpPr>
        <p:spPr bwMode="auto">
          <a:xfrm>
            <a:off x="3048000" y="3886200"/>
            <a:ext cx="685800" cy="609600"/>
          </a:xfrm>
          <a:prstGeom prst="ellipse">
            <a:avLst/>
          </a:prstGeom>
          <a:solidFill>
            <a:srgbClr val="FFFF66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FF3300"/>
              </a:solidFill>
            </a:endParaRPr>
          </a:p>
        </p:txBody>
      </p:sp>
      <p:sp>
        <p:nvSpPr>
          <p:cNvPr id="26631" name="Oval 7"/>
          <p:cNvSpPr>
            <a:spLocks noChangeArrowheads="1"/>
          </p:cNvSpPr>
          <p:nvPr/>
        </p:nvSpPr>
        <p:spPr bwMode="auto">
          <a:xfrm>
            <a:off x="4076700" y="3886200"/>
            <a:ext cx="685800" cy="609600"/>
          </a:xfrm>
          <a:prstGeom prst="ellipse">
            <a:avLst/>
          </a:prstGeom>
          <a:solidFill>
            <a:srgbClr val="FFFF66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FF3300"/>
              </a:solidFill>
            </a:endParaRPr>
          </a:p>
        </p:txBody>
      </p:sp>
      <p:sp>
        <p:nvSpPr>
          <p:cNvPr id="26632" name="Oval 8"/>
          <p:cNvSpPr>
            <a:spLocks noChangeArrowheads="1"/>
          </p:cNvSpPr>
          <p:nvPr/>
        </p:nvSpPr>
        <p:spPr bwMode="auto">
          <a:xfrm>
            <a:off x="5105400" y="3886200"/>
            <a:ext cx="685800" cy="609600"/>
          </a:xfrm>
          <a:prstGeom prst="ellipse">
            <a:avLst/>
          </a:prstGeom>
          <a:solidFill>
            <a:srgbClr val="FFFF66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FF3300"/>
              </a:solidFill>
            </a:endParaRPr>
          </a:p>
        </p:txBody>
      </p:sp>
      <p:cxnSp>
        <p:nvCxnSpPr>
          <p:cNvPr id="26633" name="AutoShape 9"/>
          <p:cNvCxnSpPr>
            <a:cxnSpLocks noChangeShapeType="1"/>
            <a:stCxn id="26628" idx="6"/>
            <a:endCxn id="26629" idx="2"/>
          </p:cNvCxnSpPr>
          <p:nvPr/>
        </p:nvCxnSpPr>
        <p:spPr bwMode="auto">
          <a:xfrm>
            <a:off x="1676400" y="4191000"/>
            <a:ext cx="342900" cy="0"/>
          </a:xfrm>
          <a:prstGeom prst="straightConnector1">
            <a:avLst/>
          </a:prstGeom>
          <a:noFill/>
          <a:ln w="9525">
            <a:solidFill>
              <a:schemeClr val="bg2"/>
            </a:solidFill>
            <a:miter lim="800000"/>
            <a:headEnd/>
            <a:tailEnd type="triangle" w="med" len="med"/>
          </a:ln>
        </p:spPr>
      </p:cxnSp>
      <p:cxnSp>
        <p:nvCxnSpPr>
          <p:cNvPr id="26634" name="AutoShape 10"/>
          <p:cNvCxnSpPr>
            <a:cxnSpLocks noChangeShapeType="1"/>
            <a:stCxn id="26629" idx="6"/>
            <a:endCxn id="26630" idx="2"/>
          </p:cNvCxnSpPr>
          <p:nvPr/>
        </p:nvCxnSpPr>
        <p:spPr bwMode="auto">
          <a:xfrm>
            <a:off x="2705100" y="4191000"/>
            <a:ext cx="342900" cy="0"/>
          </a:xfrm>
          <a:prstGeom prst="straightConnector1">
            <a:avLst/>
          </a:prstGeom>
          <a:noFill/>
          <a:ln w="9525">
            <a:solidFill>
              <a:schemeClr val="bg2"/>
            </a:solidFill>
            <a:miter lim="800000"/>
            <a:headEnd/>
            <a:tailEnd type="triangle" w="med" len="med"/>
          </a:ln>
        </p:spPr>
      </p:cxnSp>
      <p:cxnSp>
        <p:nvCxnSpPr>
          <p:cNvPr id="26635" name="AutoShape 11"/>
          <p:cNvCxnSpPr>
            <a:cxnSpLocks noChangeShapeType="1"/>
            <a:stCxn id="26630" idx="6"/>
            <a:endCxn id="26631" idx="2"/>
          </p:cNvCxnSpPr>
          <p:nvPr/>
        </p:nvCxnSpPr>
        <p:spPr bwMode="auto">
          <a:xfrm>
            <a:off x="3733800" y="4191000"/>
            <a:ext cx="342900" cy="0"/>
          </a:xfrm>
          <a:prstGeom prst="straightConnector1">
            <a:avLst/>
          </a:prstGeom>
          <a:noFill/>
          <a:ln w="9525">
            <a:solidFill>
              <a:schemeClr val="bg2"/>
            </a:solidFill>
            <a:miter lim="800000"/>
            <a:headEnd/>
            <a:tailEnd type="triangle" w="med" len="med"/>
          </a:ln>
        </p:spPr>
      </p:cxnSp>
      <p:cxnSp>
        <p:nvCxnSpPr>
          <p:cNvPr id="26636" name="AutoShape 12"/>
          <p:cNvCxnSpPr>
            <a:cxnSpLocks noChangeShapeType="1"/>
            <a:stCxn id="26631" idx="6"/>
            <a:endCxn id="26632" idx="2"/>
          </p:cNvCxnSpPr>
          <p:nvPr/>
        </p:nvCxnSpPr>
        <p:spPr bwMode="auto">
          <a:xfrm>
            <a:off x="4762500" y="4191000"/>
            <a:ext cx="342900" cy="0"/>
          </a:xfrm>
          <a:prstGeom prst="straightConnector1">
            <a:avLst/>
          </a:prstGeom>
          <a:noFill/>
          <a:ln w="9525">
            <a:solidFill>
              <a:schemeClr val="bg2"/>
            </a:solidFill>
            <a:miter lim="800000"/>
            <a:headEnd/>
            <a:tailEnd type="triangle" w="med" len="med"/>
          </a:ln>
        </p:spPr>
      </p:cxnSp>
      <p:cxnSp>
        <p:nvCxnSpPr>
          <p:cNvPr id="26637" name="AutoShape 13"/>
          <p:cNvCxnSpPr>
            <a:cxnSpLocks noChangeShapeType="1"/>
            <a:stCxn id="26632" idx="6"/>
          </p:cNvCxnSpPr>
          <p:nvPr/>
        </p:nvCxnSpPr>
        <p:spPr bwMode="auto">
          <a:xfrm>
            <a:off x="5791200" y="4191000"/>
            <a:ext cx="381000" cy="1588"/>
          </a:xfrm>
          <a:prstGeom prst="straightConnector1">
            <a:avLst/>
          </a:prstGeom>
          <a:noFill/>
          <a:ln w="9525">
            <a:solidFill>
              <a:schemeClr val="bg2"/>
            </a:solidFill>
            <a:miter lim="800000"/>
            <a:headEnd/>
            <a:tailEnd type="triangle" w="med" len="med"/>
          </a:ln>
        </p:spPr>
      </p:cxnSp>
      <p:sp>
        <p:nvSpPr>
          <p:cNvPr id="14" name="Oval 4"/>
          <p:cNvSpPr>
            <a:spLocks noChangeArrowheads="1"/>
          </p:cNvSpPr>
          <p:nvPr/>
        </p:nvSpPr>
        <p:spPr bwMode="auto">
          <a:xfrm>
            <a:off x="990600" y="5638800"/>
            <a:ext cx="685800" cy="609600"/>
          </a:xfrm>
          <a:prstGeom prst="ellipse">
            <a:avLst/>
          </a:prstGeom>
          <a:solidFill>
            <a:srgbClr val="FFFF66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FF3300"/>
              </a:solidFill>
            </a:endParaRPr>
          </a:p>
        </p:txBody>
      </p:sp>
      <p:sp>
        <p:nvSpPr>
          <p:cNvPr id="15" name="Oval 5"/>
          <p:cNvSpPr>
            <a:spLocks noChangeArrowheads="1"/>
          </p:cNvSpPr>
          <p:nvPr/>
        </p:nvSpPr>
        <p:spPr bwMode="auto">
          <a:xfrm>
            <a:off x="2019300" y="5638800"/>
            <a:ext cx="685800" cy="609600"/>
          </a:xfrm>
          <a:prstGeom prst="ellipse">
            <a:avLst/>
          </a:prstGeom>
          <a:solidFill>
            <a:srgbClr val="FFFF66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r>
              <a:rPr lang="en-US">
                <a:solidFill>
                  <a:srgbClr val="FF3300"/>
                </a:solidFill>
              </a:rPr>
              <a:t>a</a:t>
            </a:r>
          </a:p>
        </p:txBody>
      </p:sp>
      <p:sp>
        <p:nvSpPr>
          <p:cNvPr id="16" name="Oval 6"/>
          <p:cNvSpPr>
            <a:spLocks noChangeArrowheads="1"/>
          </p:cNvSpPr>
          <p:nvPr/>
        </p:nvSpPr>
        <p:spPr bwMode="auto">
          <a:xfrm>
            <a:off x="3048000" y="5638800"/>
            <a:ext cx="685800" cy="609600"/>
          </a:xfrm>
          <a:prstGeom prst="ellipse">
            <a:avLst/>
          </a:prstGeom>
          <a:solidFill>
            <a:srgbClr val="FFFF66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FF3300"/>
              </a:solidFill>
            </a:endParaRPr>
          </a:p>
        </p:txBody>
      </p:sp>
      <p:sp>
        <p:nvSpPr>
          <p:cNvPr id="17" name="Oval 7"/>
          <p:cNvSpPr>
            <a:spLocks noChangeArrowheads="1"/>
          </p:cNvSpPr>
          <p:nvPr/>
        </p:nvSpPr>
        <p:spPr bwMode="auto">
          <a:xfrm>
            <a:off x="4076700" y="5638800"/>
            <a:ext cx="685800" cy="609600"/>
          </a:xfrm>
          <a:prstGeom prst="ellipse">
            <a:avLst/>
          </a:prstGeom>
          <a:solidFill>
            <a:srgbClr val="FFFF66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FF3300"/>
              </a:solidFill>
            </a:endParaRPr>
          </a:p>
        </p:txBody>
      </p:sp>
      <p:sp>
        <p:nvSpPr>
          <p:cNvPr id="18" name="Oval 8"/>
          <p:cNvSpPr>
            <a:spLocks noChangeArrowheads="1"/>
          </p:cNvSpPr>
          <p:nvPr/>
        </p:nvSpPr>
        <p:spPr bwMode="auto">
          <a:xfrm>
            <a:off x="5105400" y="5638800"/>
            <a:ext cx="685800" cy="609600"/>
          </a:xfrm>
          <a:prstGeom prst="ellipse">
            <a:avLst/>
          </a:prstGeom>
          <a:solidFill>
            <a:srgbClr val="FFFF66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FF3300"/>
              </a:solidFill>
            </a:endParaRPr>
          </a:p>
        </p:txBody>
      </p:sp>
      <p:cxnSp>
        <p:nvCxnSpPr>
          <p:cNvPr id="19" name="AutoShape 9"/>
          <p:cNvCxnSpPr>
            <a:cxnSpLocks noChangeShapeType="1"/>
            <a:stCxn id="14" idx="6"/>
            <a:endCxn id="15" idx="2"/>
          </p:cNvCxnSpPr>
          <p:nvPr/>
        </p:nvCxnSpPr>
        <p:spPr bwMode="auto">
          <a:xfrm>
            <a:off x="1676400" y="5943600"/>
            <a:ext cx="342900" cy="0"/>
          </a:xfrm>
          <a:prstGeom prst="straightConnector1">
            <a:avLst/>
          </a:prstGeom>
          <a:noFill/>
          <a:ln w="9525">
            <a:solidFill>
              <a:schemeClr val="bg2"/>
            </a:solidFill>
            <a:miter lim="800000"/>
            <a:headEnd/>
            <a:tailEnd type="triangle" w="med" len="med"/>
          </a:ln>
        </p:spPr>
      </p:cxnSp>
      <p:cxnSp>
        <p:nvCxnSpPr>
          <p:cNvPr id="20" name="AutoShape 10"/>
          <p:cNvCxnSpPr>
            <a:cxnSpLocks noChangeShapeType="1"/>
            <a:stCxn id="15" idx="6"/>
            <a:endCxn id="16" idx="2"/>
          </p:cNvCxnSpPr>
          <p:nvPr/>
        </p:nvCxnSpPr>
        <p:spPr bwMode="auto">
          <a:xfrm>
            <a:off x="2705100" y="5943600"/>
            <a:ext cx="342900" cy="0"/>
          </a:xfrm>
          <a:prstGeom prst="straightConnector1">
            <a:avLst/>
          </a:prstGeom>
          <a:noFill/>
          <a:ln w="9525">
            <a:solidFill>
              <a:schemeClr val="bg2"/>
            </a:solidFill>
            <a:miter lim="800000"/>
            <a:headEnd/>
            <a:tailEnd type="triangle" w="med" len="med"/>
          </a:ln>
        </p:spPr>
      </p:cxnSp>
      <p:cxnSp>
        <p:nvCxnSpPr>
          <p:cNvPr id="21" name="AutoShape 11"/>
          <p:cNvCxnSpPr>
            <a:cxnSpLocks noChangeShapeType="1"/>
            <a:stCxn id="16" idx="6"/>
            <a:endCxn id="17" idx="2"/>
          </p:cNvCxnSpPr>
          <p:nvPr/>
        </p:nvCxnSpPr>
        <p:spPr bwMode="auto">
          <a:xfrm>
            <a:off x="3733800" y="5943600"/>
            <a:ext cx="342900" cy="0"/>
          </a:xfrm>
          <a:prstGeom prst="straightConnector1">
            <a:avLst/>
          </a:prstGeom>
          <a:noFill/>
          <a:ln w="9525">
            <a:solidFill>
              <a:schemeClr val="bg2"/>
            </a:solidFill>
            <a:miter lim="800000"/>
            <a:headEnd/>
            <a:tailEnd type="triangle" w="med" len="med"/>
          </a:ln>
        </p:spPr>
      </p:cxnSp>
      <p:cxnSp>
        <p:nvCxnSpPr>
          <p:cNvPr id="22" name="AutoShape 12"/>
          <p:cNvCxnSpPr>
            <a:cxnSpLocks noChangeShapeType="1"/>
            <a:stCxn id="17" idx="6"/>
            <a:endCxn id="18" idx="2"/>
          </p:cNvCxnSpPr>
          <p:nvPr/>
        </p:nvCxnSpPr>
        <p:spPr bwMode="auto">
          <a:xfrm>
            <a:off x="4762500" y="5943600"/>
            <a:ext cx="342900" cy="0"/>
          </a:xfrm>
          <a:prstGeom prst="straightConnector1">
            <a:avLst/>
          </a:prstGeom>
          <a:noFill/>
          <a:ln w="9525">
            <a:solidFill>
              <a:schemeClr val="bg2"/>
            </a:solidFill>
            <a:miter lim="800000"/>
            <a:headEnd/>
            <a:tailEnd type="triangle" w="med" len="med"/>
          </a:ln>
        </p:spPr>
      </p:cxnSp>
      <p:cxnSp>
        <p:nvCxnSpPr>
          <p:cNvPr id="23" name="AutoShape 13"/>
          <p:cNvCxnSpPr>
            <a:cxnSpLocks noChangeShapeType="1"/>
            <a:stCxn id="18" idx="6"/>
          </p:cNvCxnSpPr>
          <p:nvPr/>
        </p:nvCxnSpPr>
        <p:spPr bwMode="auto">
          <a:xfrm>
            <a:off x="5791200" y="5943600"/>
            <a:ext cx="381000" cy="1588"/>
          </a:xfrm>
          <a:prstGeom prst="straightConnector1">
            <a:avLst/>
          </a:prstGeom>
          <a:noFill/>
          <a:ln w="9525">
            <a:solidFill>
              <a:schemeClr val="bg2"/>
            </a:solidFill>
            <a:miter lim="800000"/>
            <a:headEnd/>
            <a:tailEnd type="triangle" w="med" len="med"/>
          </a:ln>
        </p:spPr>
      </p:cxnSp>
      <p:sp>
        <p:nvSpPr>
          <p:cNvPr id="24" name="Rectangle 23"/>
          <p:cNvSpPr/>
          <p:nvPr/>
        </p:nvSpPr>
        <p:spPr>
          <a:xfrm>
            <a:off x="1038531" y="4992159"/>
            <a:ext cx="4421403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b="1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X</a:t>
            </a:r>
            <a:r>
              <a:rPr lang="en-US" sz="22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a</a:t>
            </a:r>
            <a:r>
              <a:rPr lang="en-US" sz="2200" dirty="0" smtClean="0"/>
              <a:t>  	</a:t>
            </a:r>
            <a:r>
              <a:rPr lang="en-US" sz="220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“a is true in the </a:t>
            </a:r>
            <a:r>
              <a:rPr lang="en-US" sz="2200" dirty="0" err="1" smtClean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ne</a:t>
            </a:r>
            <a:r>
              <a:rPr lang="en-US" sz="2200" b="1" dirty="0" err="1" smtClean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X</a:t>
            </a:r>
            <a:r>
              <a:rPr lang="en-US" sz="2200" dirty="0" err="1" smtClean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t</a:t>
            </a:r>
            <a:r>
              <a:rPr lang="en-US" sz="220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state”</a:t>
            </a:r>
            <a:endParaRPr lang="en-US" sz="2200" dirty="0"/>
          </a:p>
        </p:txBody>
      </p:sp>
      <p:sp>
        <p:nvSpPr>
          <p:cNvPr id="25" name="Rectangle 24"/>
          <p:cNvSpPr/>
          <p:nvPr/>
        </p:nvSpPr>
        <p:spPr>
          <a:xfrm>
            <a:off x="1066800" y="3124200"/>
            <a:ext cx="40386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</a:t>
            </a:r>
            <a:r>
              <a:rPr lang="en-US" sz="2200" dirty="0" smtClean="0"/>
              <a:t>  	      </a:t>
            </a:r>
            <a:r>
              <a:rPr lang="en-US" sz="220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“a is true </a:t>
            </a:r>
            <a:r>
              <a:rPr lang="en-US" sz="22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now</a:t>
            </a:r>
            <a:r>
              <a:rPr lang="en-US" sz="220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”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61886496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8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304800" y="1371600"/>
            <a:ext cx="8380413" cy="533399"/>
          </a:xfrm>
        </p:spPr>
        <p:txBody>
          <a:bodyPr/>
          <a:lstStyle/>
          <a:p>
            <a:pPr>
              <a:buFont typeface="Wingdings" pitchFamily="2" charset="2"/>
              <a:buNone/>
              <a:defRPr/>
            </a:pPr>
            <a:r>
              <a:rPr lang="en-US" sz="22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     </a:t>
            </a:r>
            <a:r>
              <a:rPr lang="en-US" sz="2200" b="1" dirty="0" err="1" smtClean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F</a:t>
            </a:r>
            <a:r>
              <a:rPr lang="en-US" sz="2200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</a:t>
            </a:r>
            <a:r>
              <a:rPr lang="en-US" sz="2200" dirty="0" smtClean="0"/>
              <a:t>    	</a:t>
            </a:r>
            <a:r>
              <a:rPr lang="en-US" sz="220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“a will be true in the </a:t>
            </a:r>
            <a:r>
              <a:rPr lang="en-US" sz="2200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F</a:t>
            </a:r>
            <a:r>
              <a:rPr lang="en-US" sz="220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uture”</a:t>
            </a:r>
            <a:endParaRPr lang="en-US" sz="2200" dirty="0" smtClean="0"/>
          </a:p>
          <a:p>
            <a:pPr>
              <a:buFont typeface="Wingdings" pitchFamily="2" charset="2"/>
              <a:buNone/>
              <a:defRPr/>
            </a:pPr>
            <a:endParaRPr lang="en-US" sz="2200" dirty="0" smtClean="0"/>
          </a:p>
          <a:p>
            <a:pPr>
              <a:buFont typeface="Wingdings" pitchFamily="2" charset="2"/>
              <a:buNone/>
              <a:defRPr/>
            </a:pPr>
            <a:r>
              <a:rPr lang="en-US" sz="2200" dirty="0" smtClean="0"/>
              <a:t/>
            </a:r>
            <a:br>
              <a:rPr lang="en-US" sz="2200" dirty="0" smtClean="0"/>
            </a:br>
            <a:endParaRPr lang="en-US" sz="2200" dirty="0" smtClean="0"/>
          </a:p>
          <a:p>
            <a:pPr>
              <a:buFont typeface="Wingdings" pitchFamily="2" charset="2"/>
              <a:buNone/>
              <a:defRPr/>
            </a:pPr>
            <a:r>
              <a:rPr lang="en-US" sz="22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	</a:t>
            </a:r>
            <a:r>
              <a:rPr lang="en-US" sz="2200" dirty="0" smtClean="0"/>
              <a:t/>
            </a:r>
            <a:br>
              <a:rPr lang="en-US" sz="2200" dirty="0" smtClean="0"/>
            </a:br>
            <a:r>
              <a:rPr lang="en-US" sz="220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/>
            </a:r>
            <a:br>
              <a:rPr lang="en-US" sz="220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</a:br>
            <a:endParaRPr lang="en-US" sz="2200" b="1" dirty="0">
              <a:solidFill>
                <a:srgbClr val="0000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8229600" cy="990600"/>
          </a:xfrm>
        </p:spPr>
        <p:txBody>
          <a:bodyPr/>
          <a:lstStyle/>
          <a:p>
            <a:r>
              <a:rPr lang="en-US" dirty="0" smtClean="0"/>
              <a:t>LTL - Linear Temporal Logic</a:t>
            </a:r>
          </a:p>
        </p:txBody>
      </p:sp>
      <p:sp>
        <p:nvSpPr>
          <p:cNvPr id="28676" name="Oval 4"/>
          <p:cNvSpPr>
            <a:spLocks noChangeArrowheads="1"/>
          </p:cNvSpPr>
          <p:nvPr/>
        </p:nvSpPr>
        <p:spPr bwMode="auto">
          <a:xfrm>
            <a:off x="1284485" y="2079169"/>
            <a:ext cx="685800" cy="609600"/>
          </a:xfrm>
          <a:prstGeom prst="ellipse">
            <a:avLst/>
          </a:prstGeom>
          <a:solidFill>
            <a:srgbClr val="FFFF66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FF3300"/>
              </a:solidFill>
            </a:endParaRPr>
          </a:p>
        </p:txBody>
      </p:sp>
      <p:sp>
        <p:nvSpPr>
          <p:cNvPr id="28677" name="Oval 5"/>
          <p:cNvSpPr>
            <a:spLocks noChangeArrowheads="1"/>
          </p:cNvSpPr>
          <p:nvPr/>
        </p:nvSpPr>
        <p:spPr bwMode="auto">
          <a:xfrm>
            <a:off x="2313185" y="2079169"/>
            <a:ext cx="685800" cy="609600"/>
          </a:xfrm>
          <a:prstGeom prst="ellipse">
            <a:avLst/>
          </a:prstGeom>
          <a:solidFill>
            <a:srgbClr val="FFFF66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FF3300"/>
              </a:solidFill>
            </a:endParaRPr>
          </a:p>
        </p:txBody>
      </p:sp>
      <p:sp>
        <p:nvSpPr>
          <p:cNvPr id="28678" name="Oval 6"/>
          <p:cNvSpPr>
            <a:spLocks noChangeArrowheads="1"/>
          </p:cNvSpPr>
          <p:nvPr/>
        </p:nvSpPr>
        <p:spPr bwMode="auto">
          <a:xfrm>
            <a:off x="3341885" y="2079169"/>
            <a:ext cx="685800" cy="609600"/>
          </a:xfrm>
          <a:prstGeom prst="ellipse">
            <a:avLst/>
          </a:prstGeom>
          <a:solidFill>
            <a:srgbClr val="FFFF66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FF3300"/>
              </a:solidFill>
            </a:endParaRPr>
          </a:p>
        </p:txBody>
      </p:sp>
      <p:sp>
        <p:nvSpPr>
          <p:cNvPr id="28679" name="Oval 7"/>
          <p:cNvSpPr>
            <a:spLocks noChangeArrowheads="1"/>
          </p:cNvSpPr>
          <p:nvPr/>
        </p:nvSpPr>
        <p:spPr bwMode="auto">
          <a:xfrm>
            <a:off x="4370585" y="2079169"/>
            <a:ext cx="685800" cy="609600"/>
          </a:xfrm>
          <a:prstGeom prst="ellipse">
            <a:avLst/>
          </a:prstGeom>
          <a:solidFill>
            <a:srgbClr val="FFFF66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r>
              <a:rPr lang="en-US">
                <a:solidFill>
                  <a:srgbClr val="FF3300"/>
                </a:solidFill>
              </a:rPr>
              <a:t>a</a:t>
            </a:r>
          </a:p>
        </p:txBody>
      </p:sp>
      <p:sp>
        <p:nvSpPr>
          <p:cNvPr id="28680" name="Oval 8"/>
          <p:cNvSpPr>
            <a:spLocks noChangeArrowheads="1"/>
          </p:cNvSpPr>
          <p:nvPr/>
        </p:nvSpPr>
        <p:spPr bwMode="auto">
          <a:xfrm>
            <a:off x="5399285" y="2079169"/>
            <a:ext cx="685800" cy="609600"/>
          </a:xfrm>
          <a:prstGeom prst="ellipse">
            <a:avLst/>
          </a:prstGeom>
          <a:solidFill>
            <a:srgbClr val="FFFF66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FF3300"/>
              </a:solidFill>
            </a:endParaRPr>
          </a:p>
        </p:txBody>
      </p:sp>
      <p:cxnSp>
        <p:nvCxnSpPr>
          <p:cNvPr id="28681" name="AutoShape 9"/>
          <p:cNvCxnSpPr>
            <a:cxnSpLocks noChangeShapeType="1"/>
            <a:stCxn id="28676" idx="6"/>
            <a:endCxn id="28677" idx="2"/>
          </p:cNvCxnSpPr>
          <p:nvPr/>
        </p:nvCxnSpPr>
        <p:spPr bwMode="auto">
          <a:xfrm>
            <a:off x="1970285" y="2383969"/>
            <a:ext cx="342900" cy="0"/>
          </a:xfrm>
          <a:prstGeom prst="straightConnector1">
            <a:avLst/>
          </a:prstGeom>
          <a:noFill/>
          <a:ln w="9525">
            <a:solidFill>
              <a:schemeClr val="bg2"/>
            </a:solidFill>
            <a:miter lim="800000"/>
            <a:headEnd/>
            <a:tailEnd type="triangle" w="med" len="med"/>
          </a:ln>
        </p:spPr>
      </p:cxnSp>
      <p:cxnSp>
        <p:nvCxnSpPr>
          <p:cNvPr id="28682" name="AutoShape 10"/>
          <p:cNvCxnSpPr>
            <a:cxnSpLocks noChangeShapeType="1"/>
            <a:stCxn id="28677" idx="6"/>
            <a:endCxn id="28678" idx="2"/>
          </p:cNvCxnSpPr>
          <p:nvPr/>
        </p:nvCxnSpPr>
        <p:spPr bwMode="auto">
          <a:xfrm>
            <a:off x="2998985" y="2383969"/>
            <a:ext cx="342900" cy="0"/>
          </a:xfrm>
          <a:prstGeom prst="straightConnector1">
            <a:avLst/>
          </a:prstGeom>
          <a:noFill/>
          <a:ln w="9525">
            <a:solidFill>
              <a:schemeClr val="bg2"/>
            </a:solidFill>
            <a:miter lim="800000"/>
            <a:headEnd/>
            <a:tailEnd type="triangle" w="med" len="med"/>
          </a:ln>
        </p:spPr>
      </p:cxnSp>
      <p:cxnSp>
        <p:nvCxnSpPr>
          <p:cNvPr id="28683" name="AutoShape 11"/>
          <p:cNvCxnSpPr>
            <a:cxnSpLocks noChangeShapeType="1"/>
            <a:stCxn id="28678" idx="6"/>
            <a:endCxn id="28679" idx="2"/>
          </p:cNvCxnSpPr>
          <p:nvPr/>
        </p:nvCxnSpPr>
        <p:spPr bwMode="auto">
          <a:xfrm>
            <a:off x="4027685" y="2383969"/>
            <a:ext cx="342900" cy="0"/>
          </a:xfrm>
          <a:prstGeom prst="straightConnector1">
            <a:avLst/>
          </a:prstGeom>
          <a:noFill/>
          <a:ln w="9525">
            <a:solidFill>
              <a:schemeClr val="bg2"/>
            </a:solidFill>
            <a:miter lim="800000"/>
            <a:headEnd/>
            <a:tailEnd type="triangle" w="med" len="med"/>
          </a:ln>
        </p:spPr>
      </p:cxnSp>
      <p:cxnSp>
        <p:nvCxnSpPr>
          <p:cNvPr id="28684" name="AutoShape 12"/>
          <p:cNvCxnSpPr>
            <a:cxnSpLocks noChangeShapeType="1"/>
            <a:stCxn id="28679" idx="6"/>
            <a:endCxn id="28680" idx="2"/>
          </p:cNvCxnSpPr>
          <p:nvPr/>
        </p:nvCxnSpPr>
        <p:spPr bwMode="auto">
          <a:xfrm>
            <a:off x="5056385" y="2383969"/>
            <a:ext cx="342900" cy="0"/>
          </a:xfrm>
          <a:prstGeom prst="straightConnector1">
            <a:avLst/>
          </a:prstGeom>
          <a:noFill/>
          <a:ln w="9525">
            <a:solidFill>
              <a:schemeClr val="bg2"/>
            </a:solidFill>
            <a:miter lim="800000"/>
            <a:headEnd/>
            <a:tailEnd type="triangle" w="med" len="med"/>
          </a:ln>
        </p:spPr>
      </p:cxnSp>
      <p:cxnSp>
        <p:nvCxnSpPr>
          <p:cNvPr id="28685" name="AutoShape 13"/>
          <p:cNvCxnSpPr>
            <a:cxnSpLocks noChangeShapeType="1"/>
            <a:stCxn id="28680" idx="6"/>
          </p:cNvCxnSpPr>
          <p:nvPr/>
        </p:nvCxnSpPr>
        <p:spPr bwMode="auto">
          <a:xfrm>
            <a:off x="6085085" y="2383969"/>
            <a:ext cx="381000" cy="1588"/>
          </a:xfrm>
          <a:prstGeom prst="straightConnector1">
            <a:avLst/>
          </a:prstGeom>
          <a:noFill/>
          <a:ln w="9525">
            <a:solidFill>
              <a:schemeClr val="bg2"/>
            </a:solidFill>
            <a:miter lim="800000"/>
            <a:headEnd/>
            <a:tailEnd type="triangle" w="med" len="med"/>
          </a:ln>
        </p:spPr>
      </p:cxnSp>
      <p:sp>
        <p:nvSpPr>
          <p:cNvPr id="14" name="Oval 4"/>
          <p:cNvSpPr>
            <a:spLocks noChangeArrowheads="1"/>
          </p:cNvSpPr>
          <p:nvPr/>
        </p:nvSpPr>
        <p:spPr bwMode="auto">
          <a:xfrm>
            <a:off x="1206107" y="3685918"/>
            <a:ext cx="685800" cy="609600"/>
          </a:xfrm>
          <a:prstGeom prst="ellipse">
            <a:avLst/>
          </a:prstGeom>
          <a:solidFill>
            <a:srgbClr val="FFFF66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r>
              <a:rPr lang="en-US">
                <a:solidFill>
                  <a:srgbClr val="FF3300"/>
                </a:solidFill>
              </a:rPr>
              <a:t>a</a:t>
            </a:r>
          </a:p>
        </p:txBody>
      </p:sp>
      <p:sp>
        <p:nvSpPr>
          <p:cNvPr id="15" name="Oval 5"/>
          <p:cNvSpPr>
            <a:spLocks noChangeArrowheads="1"/>
          </p:cNvSpPr>
          <p:nvPr/>
        </p:nvSpPr>
        <p:spPr bwMode="auto">
          <a:xfrm>
            <a:off x="2234807" y="3685918"/>
            <a:ext cx="685800" cy="609600"/>
          </a:xfrm>
          <a:prstGeom prst="ellipse">
            <a:avLst/>
          </a:prstGeom>
          <a:solidFill>
            <a:srgbClr val="FFFF66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r>
              <a:rPr lang="en-US" dirty="0">
                <a:solidFill>
                  <a:srgbClr val="FF3300"/>
                </a:solidFill>
              </a:rPr>
              <a:t>a</a:t>
            </a:r>
          </a:p>
        </p:txBody>
      </p:sp>
      <p:sp>
        <p:nvSpPr>
          <p:cNvPr id="16" name="Oval 6"/>
          <p:cNvSpPr>
            <a:spLocks noChangeArrowheads="1"/>
          </p:cNvSpPr>
          <p:nvPr/>
        </p:nvSpPr>
        <p:spPr bwMode="auto">
          <a:xfrm>
            <a:off x="3263507" y="3685918"/>
            <a:ext cx="685800" cy="609600"/>
          </a:xfrm>
          <a:prstGeom prst="ellipse">
            <a:avLst/>
          </a:prstGeom>
          <a:solidFill>
            <a:srgbClr val="FFFF66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r>
              <a:rPr lang="en-US">
                <a:solidFill>
                  <a:srgbClr val="FF3300"/>
                </a:solidFill>
              </a:rPr>
              <a:t>a</a:t>
            </a:r>
          </a:p>
        </p:txBody>
      </p:sp>
      <p:sp>
        <p:nvSpPr>
          <p:cNvPr id="17" name="Oval 7"/>
          <p:cNvSpPr>
            <a:spLocks noChangeArrowheads="1"/>
          </p:cNvSpPr>
          <p:nvPr/>
        </p:nvSpPr>
        <p:spPr bwMode="auto">
          <a:xfrm>
            <a:off x="4292207" y="3685918"/>
            <a:ext cx="685800" cy="609600"/>
          </a:xfrm>
          <a:prstGeom prst="ellipse">
            <a:avLst/>
          </a:prstGeom>
          <a:solidFill>
            <a:srgbClr val="FFFF66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r>
              <a:rPr lang="en-US">
                <a:solidFill>
                  <a:srgbClr val="FF3300"/>
                </a:solidFill>
              </a:rPr>
              <a:t>a</a:t>
            </a:r>
          </a:p>
        </p:txBody>
      </p:sp>
      <p:sp>
        <p:nvSpPr>
          <p:cNvPr id="18" name="Oval 8"/>
          <p:cNvSpPr>
            <a:spLocks noChangeArrowheads="1"/>
          </p:cNvSpPr>
          <p:nvPr/>
        </p:nvSpPr>
        <p:spPr bwMode="auto">
          <a:xfrm>
            <a:off x="5320907" y="3685918"/>
            <a:ext cx="685800" cy="609600"/>
          </a:xfrm>
          <a:prstGeom prst="ellipse">
            <a:avLst/>
          </a:prstGeom>
          <a:solidFill>
            <a:srgbClr val="FFFF66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r>
              <a:rPr lang="en-US">
                <a:solidFill>
                  <a:srgbClr val="FF3300"/>
                </a:solidFill>
              </a:rPr>
              <a:t>a</a:t>
            </a:r>
          </a:p>
        </p:txBody>
      </p:sp>
      <p:cxnSp>
        <p:nvCxnSpPr>
          <p:cNvPr id="19" name="AutoShape 9"/>
          <p:cNvCxnSpPr>
            <a:cxnSpLocks noChangeShapeType="1"/>
            <a:stCxn id="14" idx="6"/>
            <a:endCxn id="15" idx="2"/>
          </p:cNvCxnSpPr>
          <p:nvPr/>
        </p:nvCxnSpPr>
        <p:spPr bwMode="auto">
          <a:xfrm>
            <a:off x="1891907" y="3990718"/>
            <a:ext cx="342900" cy="0"/>
          </a:xfrm>
          <a:prstGeom prst="straightConnector1">
            <a:avLst/>
          </a:prstGeom>
          <a:noFill/>
          <a:ln w="9525">
            <a:solidFill>
              <a:schemeClr val="bg2"/>
            </a:solidFill>
            <a:miter lim="800000"/>
            <a:headEnd/>
            <a:tailEnd type="triangle" w="med" len="med"/>
          </a:ln>
        </p:spPr>
      </p:cxnSp>
      <p:cxnSp>
        <p:nvCxnSpPr>
          <p:cNvPr id="20" name="AutoShape 10"/>
          <p:cNvCxnSpPr>
            <a:cxnSpLocks noChangeShapeType="1"/>
            <a:stCxn id="15" idx="6"/>
            <a:endCxn id="16" idx="2"/>
          </p:cNvCxnSpPr>
          <p:nvPr/>
        </p:nvCxnSpPr>
        <p:spPr bwMode="auto">
          <a:xfrm>
            <a:off x="2920607" y="3990718"/>
            <a:ext cx="342900" cy="0"/>
          </a:xfrm>
          <a:prstGeom prst="straightConnector1">
            <a:avLst/>
          </a:prstGeom>
          <a:noFill/>
          <a:ln w="9525">
            <a:solidFill>
              <a:schemeClr val="bg2"/>
            </a:solidFill>
            <a:miter lim="800000"/>
            <a:headEnd/>
            <a:tailEnd type="triangle" w="med" len="med"/>
          </a:ln>
        </p:spPr>
      </p:cxnSp>
      <p:cxnSp>
        <p:nvCxnSpPr>
          <p:cNvPr id="21" name="AutoShape 11"/>
          <p:cNvCxnSpPr>
            <a:cxnSpLocks noChangeShapeType="1"/>
            <a:stCxn id="16" idx="6"/>
            <a:endCxn id="17" idx="2"/>
          </p:cNvCxnSpPr>
          <p:nvPr/>
        </p:nvCxnSpPr>
        <p:spPr bwMode="auto">
          <a:xfrm>
            <a:off x="3949307" y="3990718"/>
            <a:ext cx="342900" cy="0"/>
          </a:xfrm>
          <a:prstGeom prst="straightConnector1">
            <a:avLst/>
          </a:prstGeom>
          <a:noFill/>
          <a:ln w="9525">
            <a:solidFill>
              <a:schemeClr val="bg2"/>
            </a:solidFill>
            <a:miter lim="800000"/>
            <a:headEnd/>
            <a:tailEnd type="triangle" w="med" len="med"/>
          </a:ln>
        </p:spPr>
      </p:cxnSp>
      <p:cxnSp>
        <p:nvCxnSpPr>
          <p:cNvPr id="22" name="AutoShape 12"/>
          <p:cNvCxnSpPr>
            <a:cxnSpLocks noChangeShapeType="1"/>
            <a:stCxn id="17" idx="6"/>
            <a:endCxn id="18" idx="2"/>
          </p:cNvCxnSpPr>
          <p:nvPr/>
        </p:nvCxnSpPr>
        <p:spPr bwMode="auto">
          <a:xfrm>
            <a:off x="4978007" y="3990718"/>
            <a:ext cx="342900" cy="0"/>
          </a:xfrm>
          <a:prstGeom prst="straightConnector1">
            <a:avLst/>
          </a:prstGeom>
          <a:noFill/>
          <a:ln w="9525">
            <a:solidFill>
              <a:schemeClr val="bg2"/>
            </a:solidFill>
            <a:miter lim="800000"/>
            <a:headEnd/>
            <a:tailEnd type="triangle" w="med" len="med"/>
          </a:ln>
        </p:spPr>
      </p:cxnSp>
      <p:cxnSp>
        <p:nvCxnSpPr>
          <p:cNvPr id="23" name="AutoShape 13"/>
          <p:cNvCxnSpPr>
            <a:cxnSpLocks noChangeShapeType="1"/>
            <a:stCxn id="18" idx="6"/>
          </p:cNvCxnSpPr>
          <p:nvPr/>
        </p:nvCxnSpPr>
        <p:spPr bwMode="auto">
          <a:xfrm>
            <a:off x="6006707" y="3990718"/>
            <a:ext cx="381000" cy="1588"/>
          </a:xfrm>
          <a:prstGeom prst="straightConnector1">
            <a:avLst/>
          </a:prstGeom>
          <a:noFill/>
          <a:ln w="9525">
            <a:solidFill>
              <a:schemeClr val="bg2"/>
            </a:solidFill>
            <a:miter lim="800000"/>
            <a:headEnd/>
            <a:tailEnd type="triangle" w="med" len="med"/>
          </a:ln>
        </p:spPr>
      </p:cxnSp>
      <p:sp>
        <p:nvSpPr>
          <p:cNvPr id="24" name="Rectangle 23"/>
          <p:cNvSpPr/>
          <p:nvPr/>
        </p:nvSpPr>
        <p:spPr>
          <a:xfrm>
            <a:off x="759822" y="3045806"/>
            <a:ext cx="465037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b="1" dirty="0" err="1" smtClean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G</a:t>
            </a:r>
            <a:r>
              <a:rPr lang="en-US" sz="2200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</a:t>
            </a:r>
            <a:r>
              <a:rPr lang="en-US" sz="2200" dirty="0" smtClean="0"/>
              <a:t>       	</a:t>
            </a:r>
            <a:r>
              <a:rPr lang="en-US" sz="220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“a will be </a:t>
            </a:r>
            <a:r>
              <a:rPr lang="en-US" sz="2200" b="1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G</a:t>
            </a:r>
            <a:r>
              <a:rPr lang="en-US" sz="220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lobally true”</a:t>
            </a:r>
            <a:endParaRPr lang="en-US" sz="2200" dirty="0"/>
          </a:p>
        </p:txBody>
      </p:sp>
      <p:sp>
        <p:nvSpPr>
          <p:cNvPr id="25" name="Oval 4"/>
          <p:cNvSpPr>
            <a:spLocks noChangeArrowheads="1"/>
          </p:cNvSpPr>
          <p:nvPr/>
        </p:nvSpPr>
        <p:spPr bwMode="auto">
          <a:xfrm>
            <a:off x="1216616" y="5475549"/>
            <a:ext cx="685800" cy="609600"/>
          </a:xfrm>
          <a:prstGeom prst="ellipse">
            <a:avLst/>
          </a:prstGeom>
          <a:solidFill>
            <a:srgbClr val="FFFF66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r>
              <a:rPr lang="en-US">
                <a:solidFill>
                  <a:srgbClr val="FF3300"/>
                </a:solidFill>
              </a:rPr>
              <a:t>a</a:t>
            </a:r>
          </a:p>
        </p:txBody>
      </p:sp>
      <p:sp>
        <p:nvSpPr>
          <p:cNvPr id="26" name="Oval 5"/>
          <p:cNvSpPr>
            <a:spLocks noChangeArrowheads="1"/>
          </p:cNvSpPr>
          <p:nvPr/>
        </p:nvSpPr>
        <p:spPr bwMode="auto">
          <a:xfrm>
            <a:off x="2245316" y="5475549"/>
            <a:ext cx="685800" cy="609600"/>
          </a:xfrm>
          <a:prstGeom prst="ellipse">
            <a:avLst/>
          </a:prstGeom>
          <a:solidFill>
            <a:srgbClr val="FFFF66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r>
              <a:rPr lang="en-US">
                <a:solidFill>
                  <a:srgbClr val="FF3300"/>
                </a:solidFill>
              </a:rPr>
              <a:t>a</a:t>
            </a:r>
          </a:p>
        </p:txBody>
      </p:sp>
      <p:sp>
        <p:nvSpPr>
          <p:cNvPr id="27" name="Oval 6"/>
          <p:cNvSpPr>
            <a:spLocks noChangeArrowheads="1"/>
          </p:cNvSpPr>
          <p:nvPr/>
        </p:nvSpPr>
        <p:spPr bwMode="auto">
          <a:xfrm>
            <a:off x="3274016" y="5475549"/>
            <a:ext cx="685800" cy="609600"/>
          </a:xfrm>
          <a:prstGeom prst="ellipse">
            <a:avLst/>
          </a:prstGeom>
          <a:solidFill>
            <a:srgbClr val="FFFF66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r>
              <a:rPr lang="en-US">
                <a:solidFill>
                  <a:srgbClr val="FF3300"/>
                </a:solidFill>
              </a:rPr>
              <a:t>a</a:t>
            </a:r>
          </a:p>
        </p:txBody>
      </p:sp>
      <p:sp>
        <p:nvSpPr>
          <p:cNvPr id="28" name="Oval 7"/>
          <p:cNvSpPr>
            <a:spLocks noChangeArrowheads="1"/>
          </p:cNvSpPr>
          <p:nvPr/>
        </p:nvSpPr>
        <p:spPr bwMode="auto">
          <a:xfrm>
            <a:off x="4302716" y="5475549"/>
            <a:ext cx="685800" cy="609600"/>
          </a:xfrm>
          <a:prstGeom prst="ellipse">
            <a:avLst/>
          </a:prstGeom>
          <a:solidFill>
            <a:srgbClr val="FFFF66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r>
              <a:rPr lang="en-US">
                <a:solidFill>
                  <a:srgbClr val="FF3300"/>
                </a:solidFill>
              </a:rPr>
              <a:t>a</a:t>
            </a:r>
          </a:p>
        </p:txBody>
      </p:sp>
      <p:sp>
        <p:nvSpPr>
          <p:cNvPr id="29" name="Oval 8"/>
          <p:cNvSpPr>
            <a:spLocks noChangeArrowheads="1"/>
          </p:cNvSpPr>
          <p:nvPr/>
        </p:nvSpPr>
        <p:spPr bwMode="auto">
          <a:xfrm>
            <a:off x="5331416" y="5475549"/>
            <a:ext cx="685800" cy="609600"/>
          </a:xfrm>
          <a:prstGeom prst="ellipse">
            <a:avLst/>
          </a:prstGeom>
          <a:solidFill>
            <a:srgbClr val="FFFF66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r>
              <a:rPr lang="en-US">
                <a:solidFill>
                  <a:srgbClr val="FF3300"/>
                </a:solidFill>
              </a:rPr>
              <a:t>b</a:t>
            </a:r>
          </a:p>
        </p:txBody>
      </p:sp>
      <p:cxnSp>
        <p:nvCxnSpPr>
          <p:cNvPr id="30" name="AutoShape 9"/>
          <p:cNvCxnSpPr>
            <a:cxnSpLocks noChangeShapeType="1"/>
            <a:stCxn id="25" idx="6"/>
            <a:endCxn id="26" idx="2"/>
          </p:cNvCxnSpPr>
          <p:nvPr/>
        </p:nvCxnSpPr>
        <p:spPr bwMode="auto">
          <a:xfrm>
            <a:off x="1902416" y="5780349"/>
            <a:ext cx="342900" cy="0"/>
          </a:xfrm>
          <a:prstGeom prst="straightConnector1">
            <a:avLst/>
          </a:prstGeom>
          <a:noFill/>
          <a:ln w="9525">
            <a:solidFill>
              <a:schemeClr val="bg2"/>
            </a:solidFill>
            <a:miter lim="800000"/>
            <a:headEnd/>
            <a:tailEnd type="triangle" w="med" len="med"/>
          </a:ln>
        </p:spPr>
      </p:cxnSp>
      <p:cxnSp>
        <p:nvCxnSpPr>
          <p:cNvPr id="31" name="AutoShape 10"/>
          <p:cNvCxnSpPr>
            <a:cxnSpLocks noChangeShapeType="1"/>
            <a:stCxn id="26" idx="6"/>
            <a:endCxn id="27" idx="2"/>
          </p:cNvCxnSpPr>
          <p:nvPr/>
        </p:nvCxnSpPr>
        <p:spPr bwMode="auto">
          <a:xfrm>
            <a:off x="2931116" y="5780349"/>
            <a:ext cx="342900" cy="0"/>
          </a:xfrm>
          <a:prstGeom prst="straightConnector1">
            <a:avLst/>
          </a:prstGeom>
          <a:noFill/>
          <a:ln w="9525">
            <a:solidFill>
              <a:schemeClr val="bg2"/>
            </a:solidFill>
            <a:miter lim="800000"/>
            <a:headEnd/>
            <a:tailEnd type="triangle" w="med" len="med"/>
          </a:ln>
        </p:spPr>
      </p:cxnSp>
      <p:cxnSp>
        <p:nvCxnSpPr>
          <p:cNvPr id="32" name="AutoShape 11"/>
          <p:cNvCxnSpPr>
            <a:cxnSpLocks noChangeShapeType="1"/>
            <a:stCxn id="27" idx="6"/>
            <a:endCxn id="28" idx="2"/>
          </p:cNvCxnSpPr>
          <p:nvPr/>
        </p:nvCxnSpPr>
        <p:spPr bwMode="auto">
          <a:xfrm>
            <a:off x="3959816" y="5780349"/>
            <a:ext cx="342900" cy="0"/>
          </a:xfrm>
          <a:prstGeom prst="straightConnector1">
            <a:avLst/>
          </a:prstGeom>
          <a:noFill/>
          <a:ln w="9525">
            <a:solidFill>
              <a:schemeClr val="bg2"/>
            </a:solidFill>
            <a:miter lim="800000"/>
            <a:headEnd/>
            <a:tailEnd type="triangle" w="med" len="med"/>
          </a:ln>
        </p:spPr>
      </p:cxnSp>
      <p:cxnSp>
        <p:nvCxnSpPr>
          <p:cNvPr id="33" name="AutoShape 12"/>
          <p:cNvCxnSpPr>
            <a:cxnSpLocks noChangeShapeType="1"/>
            <a:stCxn id="28" idx="6"/>
            <a:endCxn id="29" idx="2"/>
          </p:cNvCxnSpPr>
          <p:nvPr/>
        </p:nvCxnSpPr>
        <p:spPr bwMode="auto">
          <a:xfrm>
            <a:off x="4988516" y="5780349"/>
            <a:ext cx="342900" cy="0"/>
          </a:xfrm>
          <a:prstGeom prst="straightConnector1">
            <a:avLst/>
          </a:prstGeom>
          <a:noFill/>
          <a:ln w="9525">
            <a:solidFill>
              <a:schemeClr val="bg2"/>
            </a:solidFill>
            <a:miter lim="800000"/>
            <a:headEnd/>
            <a:tailEnd type="triangle" w="med" len="med"/>
          </a:ln>
        </p:spPr>
      </p:cxnSp>
      <p:cxnSp>
        <p:nvCxnSpPr>
          <p:cNvPr id="34" name="AutoShape 13"/>
          <p:cNvCxnSpPr>
            <a:cxnSpLocks noChangeShapeType="1"/>
            <a:stCxn id="29" idx="6"/>
          </p:cNvCxnSpPr>
          <p:nvPr/>
        </p:nvCxnSpPr>
        <p:spPr bwMode="auto">
          <a:xfrm>
            <a:off x="6017216" y="5780349"/>
            <a:ext cx="381000" cy="1588"/>
          </a:xfrm>
          <a:prstGeom prst="straightConnector1">
            <a:avLst/>
          </a:prstGeom>
          <a:noFill/>
          <a:ln w="9525">
            <a:solidFill>
              <a:schemeClr val="bg2"/>
            </a:solidFill>
            <a:miter lim="800000"/>
            <a:headEnd/>
            <a:tailEnd type="triangle" w="med" len="med"/>
          </a:ln>
        </p:spPr>
      </p:cxnSp>
      <p:sp>
        <p:nvSpPr>
          <p:cNvPr id="35" name="Rectangle 34"/>
          <p:cNvSpPr/>
          <p:nvPr/>
        </p:nvSpPr>
        <p:spPr>
          <a:xfrm>
            <a:off x="762000" y="4896396"/>
            <a:ext cx="70866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itchFamily="2" charset="2"/>
              <a:buNone/>
              <a:defRPr/>
            </a:pPr>
            <a:r>
              <a:rPr lang="en-US" sz="22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 </a:t>
            </a:r>
            <a:r>
              <a:rPr lang="en-US" sz="2200" b="1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U</a:t>
            </a:r>
            <a:r>
              <a:rPr lang="en-US" sz="22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b</a:t>
            </a:r>
            <a:r>
              <a:rPr lang="en-US" sz="2200" dirty="0" smtClean="0"/>
              <a:t>    	</a:t>
            </a:r>
            <a:r>
              <a:rPr lang="en-US" sz="220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“a will hold true </a:t>
            </a:r>
            <a:r>
              <a:rPr lang="en-US" sz="2200" b="1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U</a:t>
            </a:r>
            <a:r>
              <a:rPr lang="en-US" sz="220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ntil b becomes true”</a:t>
            </a:r>
          </a:p>
        </p:txBody>
      </p:sp>
      <p:sp>
        <p:nvSpPr>
          <p:cNvPr id="36" name="Rectangle 35"/>
          <p:cNvSpPr/>
          <p:nvPr/>
        </p:nvSpPr>
        <p:spPr>
          <a:xfrm>
            <a:off x="7023463" y="3553106"/>
            <a:ext cx="1981200" cy="1354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dirty="0" smtClean="0">
                <a:solidFill>
                  <a:schemeClr val="accent2"/>
                </a:solidFill>
              </a:rPr>
              <a:t>Complexity of Model Checking:</a:t>
            </a:r>
          </a:p>
          <a:p>
            <a:pPr marL="342900" lvl="1" indent="-342900">
              <a:spcBef>
                <a:spcPts val="600"/>
              </a:spcBef>
              <a:defRPr/>
            </a:pPr>
            <a:r>
              <a:rPr lang="en-US" dirty="0" smtClean="0">
                <a:solidFill>
                  <a:schemeClr val="accent2"/>
                </a:solidFill>
              </a:rPr>
              <a:t> </a:t>
            </a:r>
            <a:r>
              <a:rPr lang="en-US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LTL</a:t>
            </a:r>
            <a:r>
              <a:rPr lang="en-US" dirty="0" smtClean="0">
                <a:solidFill>
                  <a:schemeClr val="accent2"/>
                </a:solidFill>
              </a:rPr>
              <a:t> algorithm </a:t>
            </a:r>
            <a:r>
              <a:rPr lang="en-US" b="1" dirty="0" smtClean="0">
                <a:solidFill>
                  <a:schemeClr val="accent2"/>
                </a:solidFill>
              </a:rPr>
              <a:t>O(|M|∙2</a:t>
            </a:r>
            <a:r>
              <a:rPr lang="en-US" b="1" baseline="30000" dirty="0" smtClean="0">
                <a:solidFill>
                  <a:schemeClr val="accent2"/>
                </a:solidFill>
              </a:rPr>
              <a:t>|f|</a:t>
            </a:r>
            <a:r>
              <a:rPr lang="en-US" b="1" dirty="0" smtClean="0">
                <a:solidFill>
                  <a:schemeClr val="accent2"/>
                </a:solidFill>
              </a:rPr>
              <a:t>)</a:t>
            </a:r>
            <a:endParaRPr 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16358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28600" y="76201"/>
            <a:ext cx="8686800" cy="838200"/>
          </a:xfrm>
        </p:spPr>
        <p:txBody>
          <a:bodyPr/>
          <a:lstStyle/>
          <a:p>
            <a:r>
              <a:rPr lang="en-US" dirty="0" smtClean="0"/>
              <a:t>Branching Time</a:t>
            </a:r>
          </a:p>
        </p:txBody>
      </p:sp>
      <p:grpSp>
        <p:nvGrpSpPr>
          <p:cNvPr id="50" name="Group 49"/>
          <p:cNvGrpSpPr/>
          <p:nvPr/>
        </p:nvGrpSpPr>
        <p:grpSpPr>
          <a:xfrm>
            <a:off x="533400" y="1219200"/>
            <a:ext cx="2529410" cy="2057399"/>
            <a:chOff x="228600" y="1066800"/>
            <a:chExt cx="2529410" cy="2057399"/>
          </a:xfrm>
        </p:grpSpPr>
        <p:grpSp>
          <p:nvGrpSpPr>
            <p:cNvPr id="2" name="Group 44"/>
            <p:cNvGrpSpPr/>
            <p:nvPr/>
          </p:nvGrpSpPr>
          <p:grpSpPr>
            <a:xfrm>
              <a:off x="570406" y="1600200"/>
              <a:ext cx="1676400" cy="1523999"/>
              <a:chOff x="1066800" y="2590800"/>
              <a:chExt cx="1981200" cy="1704975"/>
            </a:xfrm>
          </p:grpSpPr>
          <p:grpSp>
            <p:nvGrpSpPr>
              <p:cNvPr id="3" name="Group 43"/>
              <p:cNvGrpSpPr>
                <a:grpSpLocks/>
              </p:cNvGrpSpPr>
              <p:nvPr/>
            </p:nvGrpSpPr>
            <p:grpSpPr bwMode="auto">
              <a:xfrm>
                <a:off x="1066800" y="2590800"/>
                <a:ext cx="1676400" cy="1143000"/>
                <a:chOff x="672" y="1632"/>
                <a:chExt cx="1056" cy="720"/>
              </a:xfrm>
            </p:grpSpPr>
            <p:sp>
              <p:nvSpPr>
                <p:cNvPr id="23590" name="Oval 4"/>
                <p:cNvSpPr>
                  <a:spLocks noChangeArrowheads="1"/>
                </p:cNvSpPr>
                <p:nvPr/>
              </p:nvSpPr>
              <p:spPr bwMode="auto">
                <a:xfrm>
                  <a:off x="1104" y="1632"/>
                  <a:ext cx="192" cy="192"/>
                </a:xfrm>
                <a:prstGeom prst="ellipse">
                  <a:avLst/>
                </a:prstGeom>
                <a:solidFill>
                  <a:schemeClr val="tx2"/>
                </a:solidFill>
                <a:ln w="38100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3591" name="Oval 5"/>
                <p:cNvSpPr>
                  <a:spLocks noChangeArrowheads="1"/>
                </p:cNvSpPr>
                <p:nvPr/>
              </p:nvSpPr>
              <p:spPr bwMode="auto">
                <a:xfrm>
                  <a:off x="1536" y="2160"/>
                  <a:ext cx="192" cy="192"/>
                </a:xfrm>
                <a:prstGeom prst="ellipse">
                  <a:avLst/>
                </a:prstGeom>
                <a:solidFill>
                  <a:srgbClr val="0066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3592" name="Oval 6"/>
                <p:cNvSpPr>
                  <a:spLocks noChangeArrowheads="1"/>
                </p:cNvSpPr>
                <p:nvPr/>
              </p:nvSpPr>
              <p:spPr bwMode="auto">
                <a:xfrm>
                  <a:off x="672" y="2160"/>
                  <a:ext cx="192" cy="192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3593" name="Line 7"/>
                <p:cNvSpPr>
                  <a:spLocks noChangeShapeType="1"/>
                </p:cNvSpPr>
                <p:nvPr/>
              </p:nvSpPr>
              <p:spPr bwMode="auto">
                <a:xfrm flipH="1">
                  <a:off x="864" y="1872"/>
                  <a:ext cx="240" cy="288"/>
                </a:xfrm>
                <a:prstGeom prst="line">
                  <a:avLst/>
                </a:prstGeom>
                <a:noFill/>
                <a:ln w="57150">
                  <a:solidFill>
                    <a:srgbClr val="00B050"/>
                  </a:solidFill>
                  <a:round/>
                  <a:headEnd type="triangle" w="med" len="med"/>
                  <a:tailEnd type="triangle" w="med" len="med"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3594" name="Line 8"/>
                <p:cNvSpPr>
                  <a:spLocks noChangeShapeType="1"/>
                </p:cNvSpPr>
                <p:nvPr/>
              </p:nvSpPr>
              <p:spPr bwMode="auto">
                <a:xfrm>
                  <a:off x="1344" y="1776"/>
                  <a:ext cx="240" cy="288"/>
                </a:xfrm>
                <a:prstGeom prst="line">
                  <a:avLst/>
                </a:prstGeom>
                <a:noFill/>
                <a:ln w="57150">
                  <a:solidFill>
                    <a:srgbClr val="00B050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3595" name="Line 9"/>
                <p:cNvSpPr>
                  <a:spLocks noChangeShapeType="1"/>
                </p:cNvSpPr>
                <p:nvPr/>
              </p:nvSpPr>
              <p:spPr bwMode="auto">
                <a:xfrm>
                  <a:off x="912" y="2256"/>
                  <a:ext cx="528" cy="0"/>
                </a:xfrm>
                <a:prstGeom prst="line">
                  <a:avLst/>
                </a:prstGeom>
                <a:noFill/>
                <a:ln w="57150">
                  <a:solidFill>
                    <a:srgbClr val="00B050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23559" name="Line 32"/>
              <p:cNvSpPr>
                <a:spLocks noChangeShapeType="1"/>
              </p:cNvSpPr>
              <p:nvPr/>
            </p:nvSpPr>
            <p:spPr bwMode="auto">
              <a:xfrm>
                <a:off x="2590800" y="3895725"/>
                <a:ext cx="0" cy="381000"/>
              </a:xfrm>
              <a:prstGeom prst="line">
                <a:avLst/>
              </a:prstGeom>
              <a:noFill/>
              <a:ln w="57150">
                <a:solidFill>
                  <a:srgbClr val="00B05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3560" name="Line 33"/>
              <p:cNvSpPr>
                <a:spLocks noChangeShapeType="1"/>
              </p:cNvSpPr>
              <p:nvPr/>
            </p:nvSpPr>
            <p:spPr bwMode="auto">
              <a:xfrm>
                <a:off x="2590800" y="4267200"/>
                <a:ext cx="457200" cy="0"/>
              </a:xfrm>
              <a:prstGeom prst="line">
                <a:avLst/>
              </a:prstGeom>
              <a:noFill/>
              <a:ln w="57150">
                <a:solidFill>
                  <a:srgbClr val="00B05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3561" name="Line 34"/>
              <p:cNvSpPr>
                <a:spLocks noChangeShapeType="1"/>
              </p:cNvSpPr>
              <p:nvPr/>
            </p:nvSpPr>
            <p:spPr bwMode="auto">
              <a:xfrm>
                <a:off x="3048000" y="3914775"/>
                <a:ext cx="0" cy="381000"/>
              </a:xfrm>
              <a:prstGeom prst="line">
                <a:avLst/>
              </a:prstGeom>
              <a:noFill/>
              <a:ln w="57150">
                <a:solidFill>
                  <a:srgbClr val="00B05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3562" name="Line 35"/>
              <p:cNvSpPr>
                <a:spLocks noChangeShapeType="1"/>
              </p:cNvSpPr>
              <p:nvPr/>
            </p:nvSpPr>
            <p:spPr bwMode="auto">
              <a:xfrm>
                <a:off x="2819400" y="3733800"/>
                <a:ext cx="228600" cy="228600"/>
              </a:xfrm>
              <a:prstGeom prst="line">
                <a:avLst/>
              </a:prstGeom>
              <a:noFill/>
              <a:ln w="57150">
                <a:solidFill>
                  <a:srgbClr val="00B050"/>
                </a:solidFill>
                <a:round/>
                <a:headEnd type="triangle" w="med" len="med"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23564" name="Rectangle 41"/>
            <p:cNvSpPr>
              <a:spLocks noChangeArrowheads="1"/>
            </p:cNvSpPr>
            <p:nvPr/>
          </p:nvSpPr>
          <p:spPr bwMode="auto">
            <a:xfrm>
              <a:off x="228600" y="1066800"/>
              <a:ext cx="2529410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de-AT" b="1" dirty="0">
                  <a:solidFill>
                    <a:schemeClr val="tx1"/>
                  </a:solidFill>
                  <a:latin typeface="Times New Roman" pitchFamily="18" charset="0"/>
                </a:rPr>
                <a:t>State </a:t>
              </a:r>
              <a:r>
                <a:rPr lang="de-AT" b="1" dirty="0" smtClean="0">
                  <a:solidFill>
                    <a:schemeClr val="tx1"/>
                  </a:solidFill>
                  <a:latin typeface="Times New Roman" pitchFamily="18" charset="0"/>
                </a:rPr>
                <a:t>Transition </a:t>
              </a:r>
              <a:r>
                <a:rPr lang="de-AT" b="1" dirty="0">
                  <a:solidFill>
                    <a:schemeClr val="tx1"/>
                  </a:solidFill>
                  <a:latin typeface="Times New Roman" pitchFamily="18" charset="0"/>
                </a:rPr>
                <a:t>Graph </a:t>
              </a:r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4728475" y="838200"/>
            <a:ext cx="2891525" cy="3304909"/>
            <a:chOff x="381000" y="3352800"/>
            <a:chExt cx="2891525" cy="3304909"/>
          </a:xfrm>
        </p:grpSpPr>
        <p:grpSp>
          <p:nvGrpSpPr>
            <p:cNvPr id="4" name="Group 43"/>
            <p:cNvGrpSpPr/>
            <p:nvPr/>
          </p:nvGrpSpPr>
          <p:grpSpPr>
            <a:xfrm>
              <a:off x="381000" y="3886200"/>
              <a:ext cx="2891525" cy="2771509"/>
              <a:chOff x="3417888" y="2667000"/>
              <a:chExt cx="4230687" cy="3862388"/>
            </a:xfrm>
          </p:grpSpPr>
          <p:grpSp>
            <p:nvGrpSpPr>
              <p:cNvPr id="5" name="Group 44"/>
              <p:cNvGrpSpPr>
                <a:grpSpLocks/>
              </p:cNvGrpSpPr>
              <p:nvPr/>
            </p:nvGrpSpPr>
            <p:grpSpPr bwMode="auto">
              <a:xfrm>
                <a:off x="5105400" y="2667000"/>
                <a:ext cx="1828800" cy="1143000"/>
                <a:chOff x="3216" y="1680"/>
                <a:chExt cx="1152" cy="720"/>
              </a:xfrm>
            </p:grpSpPr>
            <p:sp>
              <p:nvSpPr>
                <p:cNvPr id="23585" name="Oval 11"/>
                <p:cNvSpPr>
                  <a:spLocks noChangeArrowheads="1"/>
                </p:cNvSpPr>
                <p:nvPr/>
              </p:nvSpPr>
              <p:spPr bwMode="auto">
                <a:xfrm>
                  <a:off x="3648" y="1680"/>
                  <a:ext cx="192" cy="192"/>
                </a:xfrm>
                <a:prstGeom prst="ellipse">
                  <a:avLst/>
                </a:prstGeom>
                <a:solidFill>
                  <a:schemeClr val="tx2"/>
                </a:solidFill>
                <a:ln w="38100">
                  <a:solidFill>
                    <a:schemeClr val="tx2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3586" name="Oval 12"/>
                <p:cNvSpPr>
                  <a:spLocks noChangeArrowheads="1"/>
                </p:cNvSpPr>
                <p:nvPr/>
              </p:nvSpPr>
              <p:spPr bwMode="auto">
                <a:xfrm>
                  <a:off x="4176" y="2160"/>
                  <a:ext cx="192" cy="192"/>
                </a:xfrm>
                <a:prstGeom prst="ellipse">
                  <a:avLst/>
                </a:prstGeom>
                <a:solidFill>
                  <a:srgbClr val="0066FF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3587" name="Oval 13"/>
                <p:cNvSpPr>
                  <a:spLocks noChangeArrowheads="1"/>
                </p:cNvSpPr>
                <p:nvPr/>
              </p:nvSpPr>
              <p:spPr bwMode="auto">
                <a:xfrm>
                  <a:off x="3216" y="2208"/>
                  <a:ext cx="192" cy="192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3588" name="Line 14"/>
                <p:cNvSpPr>
                  <a:spLocks noChangeShapeType="1"/>
                </p:cNvSpPr>
                <p:nvPr/>
              </p:nvSpPr>
              <p:spPr bwMode="auto">
                <a:xfrm flipH="1">
                  <a:off x="3408" y="1920"/>
                  <a:ext cx="240" cy="288"/>
                </a:xfrm>
                <a:prstGeom prst="line">
                  <a:avLst/>
                </a:prstGeom>
                <a:noFill/>
                <a:ln w="57150">
                  <a:solidFill>
                    <a:srgbClr val="00B050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3589" name="Line 15"/>
                <p:cNvSpPr>
                  <a:spLocks noChangeShapeType="1"/>
                </p:cNvSpPr>
                <p:nvPr/>
              </p:nvSpPr>
              <p:spPr bwMode="auto">
                <a:xfrm>
                  <a:off x="3888" y="1824"/>
                  <a:ext cx="240" cy="288"/>
                </a:xfrm>
                <a:prstGeom prst="line">
                  <a:avLst/>
                </a:prstGeom>
                <a:noFill/>
                <a:ln w="57150">
                  <a:solidFill>
                    <a:srgbClr val="00B050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6" name="Group 45"/>
              <p:cNvGrpSpPr>
                <a:grpSpLocks/>
              </p:cNvGrpSpPr>
              <p:nvPr/>
            </p:nvGrpSpPr>
            <p:grpSpPr bwMode="auto">
              <a:xfrm>
                <a:off x="4648200" y="3810000"/>
                <a:ext cx="2971800" cy="914400"/>
                <a:chOff x="2928" y="2400"/>
                <a:chExt cx="1872" cy="576"/>
              </a:xfrm>
            </p:grpSpPr>
            <p:sp>
              <p:nvSpPr>
                <p:cNvPr id="23579" name="Line 17"/>
                <p:cNvSpPr>
                  <a:spLocks noChangeShapeType="1"/>
                </p:cNvSpPr>
                <p:nvPr/>
              </p:nvSpPr>
              <p:spPr bwMode="auto">
                <a:xfrm flipH="1">
                  <a:off x="3120" y="2448"/>
                  <a:ext cx="144" cy="192"/>
                </a:xfrm>
                <a:prstGeom prst="line">
                  <a:avLst/>
                </a:prstGeom>
                <a:noFill/>
                <a:ln w="57150">
                  <a:solidFill>
                    <a:srgbClr val="00B050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3580" name="Oval 18"/>
                <p:cNvSpPr>
                  <a:spLocks noChangeArrowheads="1"/>
                </p:cNvSpPr>
                <p:nvPr/>
              </p:nvSpPr>
              <p:spPr bwMode="auto">
                <a:xfrm>
                  <a:off x="2928" y="2736"/>
                  <a:ext cx="192" cy="192"/>
                </a:xfrm>
                <a:prstGeom prst="ellipse">
                  <a:avLst/>
                </a:prstGeom>
                <a:solidFill>
                  <a:schemeClr val="tx2"/>
                </a:solidFill>
                <a:ln w="38100">
                  <a:solidFill>
                    <a:schemeClr val="tx2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3581" name="Oval 19"/>
                <p:cNvSpPr>
                  <a:spLocks noChangeArrowheads="1"/>
                </p:cNvSpPr>
                <p:nvPr/>
              </p:nvSpPr>
              <p:spPr bwMode="auto">
                <a:xfrm>
                  <a:off x="3840" y="2784"/>
                  <a:ext cx="192" cy="192"/>
                </a:xfrm>
                <a:prstGeom prst="ellipse">
                  <a:avLst/>
                </a:prstGeom>
                <a:solidFill>
                  <a:srgbClr val="0066FF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3582" name="Oval 20"/>
                <p:cNvSpPr>
                  <a:spLocks noChangeArrowheads="1"/>
                </p:cNvSpPr>
                <p:nvPr/>
              </p:nvSpPr>
              <p:spPr bwMode="auto">
                <a:xfrm>
                  <a:off x="4608" y="2784"/>
                  <a:ext cx="192" cy="192"/>
                </a:xfrm>
                <a:prstGeom prst="ellipse">
                  <a:avLst/>
                </a:prstGeom>
                <a:solidFill>
                  <a:srgbClr val="0066FF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3583" name="Line 21"/>
                <p:cNvSpPr>
                  <a:spLocks noChangeShapeType="1"/>
                </p:cNvSpPr>
                <p:nvPr/>
              </p:nvSpPr>
              <p:spPr bwMode="auto">
                <a:xfrm>
                  <a:off x="4416" y="2400"/>
                  <a:ext cx="240" cy="288"/>
                </a:xfrm>
                <a:prstGeom prst="line">
                  <a:avLst/>
                </a:prstGeom>
                <a:noFill/>
                <a:ln w="57150">
                  <a:solidFill>
                    <a:srgbClr val="00B050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3584" name="Line 22"/>
                <p:cNvSpPr>
                  <a:spLocks noChangeShapeType="1"/>
                </p:cNvSpPr>
                <p:nvPr/>
              </p:nvSpPr>
              <p:spPr bwMode="auto">
                <a:xfrm>
                  <a:off x="3504" y="2448"/>
                  <a:ext cx="240" cy="288"/>
                </a:xfrm>
                <a:prstGeom prst="line">
                  <a:avLst/>
                </a:prstGeom>
                <a:noFill/>
                <a:ln w="57150">
                  <a:solidFill>
                    <a:srgbClr val="00B050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7" name="Group 46"/>
              <p:cNvGrpSpPr>
                <a:grpSpLocks/>
              </p:cNvGrpSpPr>
              <p:nvPr/>
            </p:nvGrpSpPr>
            <p:grpSpPr bwMode="auto">
              <a:xfrm>
                <a:off x="3962400" y="4724400"/>
                <a:ext cx="3657600" cy="762000"/>
                <a:chOff x="2496" y="2976"/>
                <a:chExt cx="2304" cy="480"/>
              </a:xfrm>
            </p:grpSpPr>
            <p:sp>
              <p:nvSpPr>
                <p:cNvPr id="23571" name="Oval 24"/>
                <p:cNvSpPr>
                  <a:spLocks noChangeArrowheads="1"/>
                </p:cNvSpPr>
                <p:nvPr/>
              </p:nvSpPr>
              <p:spPr bwMode="auto">
                <a:xfrm>
                  <a:off x="3360" y="3264"/>
                  <a:ext cx="192" cy="192"/>
                </a:xfrm>
                <a:prstGeom prst="ellipse">
                  <a:avLst/>
                </a:prstGeom>
                <a:solidFill>
                  <a:srgbClr val="0066FF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3572" name="Oval 25"/>
                <p:cNvSpPr>
                  <a:spLocks noChangeArrowheads="1"/>
                </p:cNvSpPr>
                <p:nvPr/>
              </p:nvSpPr>
              <p:spPr bwMode="auto">
                <a:xfrm>
                  <a:off x="2496" y="3264"/>
                  <a:ext cx="192" cy="192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3573" name="Line 26"/>
                <p:cNvSpPr>
                  <a:spLocks noChangeShapeType="1"/>
                </p:cNvSpPr>
                <p:nvPr/>
              </p:nvSpPr>
              <p:spPr bwMode="auto">
                <a:xfrm flipH="1">
                  <a:off x="2688" y="2976"/>
                  <a:ext cx="240" cy="288"/>
                </a:xfrm>
                <a:prstGeom prst="line">
                  <a:avLst/>
                </a:prstGeom>
                <a:noFill/>
                <a:ln w="57150">
                  <a:solidFill>
                    <a:srgbClr val="00B050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3574" name="Line 27"/>
                <p:cNvSpPr>
                  <a:spLocks noChangeShapeType="1"/>
                </p:cNvSpPr>
                <p:nvPr/>
              </p:nvSpPr>
              <p:spPr bwMode="auto">
                <a:xfrm>
                  <a:off x="3120" y="2976"/>
                  <a:ext cx="240" cy="288"/>
                </a:xfrm>
                <a:prstGeom prst="line">
                  <a:avLst/>
                </a:prstGeom>
                <a:noFill/>
                <a:ln w="57150">
                  <a:solidFill>
                    <a:srgbClr val="00B050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3575" name="Oval 28"/>
                <p:cNvSpPr>
                  <a:spLocks noChangeArrowheads="1"/>
                </p:cNvSpPr>
                <p:nvPr/>
              </p:nvSpPr>
              <p:spPr bwMode="auto">
                <a:xfrm>
                  <a:off x="3840" y="3264"/>
                  <a:ext cx="192" cy="192"/>
                </a:xfrm>
                <a:prstGeom prst="ellipse">
                  <a:avLst/>
                </a:prstGeom>
                <a:solidFill>
                  <a:srgbClr val="0066FF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3576" name="Oval 29"/>
                <p:cNvSpPr>
                  <a:spLocks noChangeArrowheads="1"/>
                </p:cNvSpPr>
                <p:nvPr/>
              </p:nvSpPr>
              <p:spPr bwMode="auto">
                <a:xfrm>
                  <a:off x="4608" y="3264"/>
                  <a:ext cx="192" cy="192"/>
                </a:xfrm>
                <a:prstGeom prst="ellipse">
                  <a:avLst/>
                </a:prstGeom>
                <a:solidFill>
                  <a:srgbClr val="0066FF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3577" name="Line 30"/>
                <p:cNvSpPr>
                  <a:spLocks noChangeShapeType="1"/>
                </p:cNvSpPr>
                <p:nvPr/>
              </p:nvSpPr>
              <p:spPr bwMode="auto">
                <a:xfrm flipH="1">
                  <a:off x="3936" y="3024"/>
                  <a:ext cx="0" cy="192"/>
                </a:xfrm>
                <a:prstGeom prst="line">
                  <a:avLst/>
                </a:prstGeom>
                <a:noFill/>
                <a:ln w="57150">
                  <a:solidFill>
                    <a:srgbClr val="00B050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3578" name="Line 31"/>
                <p:cNvSpPr>
                  <a:spLocks noChangeShapeType="1"/>
                </p:cNvSpPr>
                <p:nvPr/>
              </p:nvSpPr>
              <p:spPr bwMode="auto">
                <a:xfrm flipH="1">
                  <a:off x="4704" y="3024"/>
                  <a:ext cx="0" cy="192"/>
                </a:xfrm>
                <a:prstGeom prst="line">
                  <a:avLst/>
                </a:prstGeom>
                <a:noFill/>
                <a:ln w="57150">
                  <a:solidFill>
                    <a:srgbClr val="00B050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8" name="Group 36"/>
              <p:cNvGrpSpPr>
                <a:grpSpLocks/>
              </p:cNvGrpSpPr>
              <p:nvPr/>
            </p:nvGrpSpPr>
            <p:grpSpPr bwMode="auto">
              <a:xfrm>
                <a:off x="3417888" y="5791200"/>
                <a:ext cx="4230687" cy="738188"/>
                <a:chOff x="2153" y="3648"/>
                <a:chExt cx="2665" cy="465"/>
              </a:xfrm>
            </p:grpSpPr>
            <p:sp>
              <p:nvSpPr>
                <p:cNvPr id="23566" name="AutoShape 37"/>
                <p:cNvSpPr>
                  <a:spLocks noChangeArrowheads="1"/>
                </p:cNvSpPr>
                <p:nvPr/>
              </p:nvSpPr>
              <p:spPr bwMode="auto">
                <a:xfrm rot="7229014">
                  <a:off x="2033" y="3792"/>
                  <a:ext cx="441" cy="201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17694720 60000 65536"/>
                    <a:gd name="T9" fmla="*/ 11796480 60000 65536"/>
                    <a:gd name="T10" fmla="*/ 5898240 60000 65536"/>
                    <a:gd name="T11" fmla="*/ 0 60000 65536"/>
                    <a:gd name="T12" fmla="*/ 3380 w 21600"/>
                    <a:gd name="T13" fmla="*/ 5373 h 21600"/>
                    <a:gd name="T14" fmla="*/ 18906 w 21600"/>
                    <a:gd name="T15" fmla="*/ 16227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16200" y="0"/>
                      </a:moveTo>
                      <a:lnTo>
                        <a:pt x="16200" y="5400"/>
                      </a:lnTo>
                      <a:lnTo>
                        <a:pt x="3375" y="5400"/>
                      </a:lnTo>
                      <a:lnTo>
                        <a:pt x="3375" y="16200"/>
                      </a:lnTo>
                      <a:lnTo>
                        <a:pt x="16200" y="16200"/>
                      </a:lnTo>
                      <a:lnTo>
                        <a:pt x="16200" y="21600"/>
                      </a:lnTo>
                      <a:lnTo>
                        <a:pt x="21600" y="10800"/>
                      </a:lnTo>
                      <a:close/>
                    </a:path>
                    <a:path w="21600" h="21600">
                      <a:moveTo>
                        <a:pt x="1350" y="5400"/>
                      </a:moveTo>
                      <a:lnTo>
                        <a:pt x="1350" y="16200"/>
                      </a:lnTo>
                      <a:lnTo>
                        <a:pt x="2700" y="16200"/>
                      </a:lnTo>
                      <a:lnTo>
                        <a:pt x="2700" y="5400"/>
                      </a:lnTo>
                      <a:close/>
                    </a:path>
                    <a:path w="21600" h="21600">
                      <a:moveTo>
                        <a:pt x="0" y="5400"/>
                      </a:moveTo>
                      <a:lnTo>
                        <a:pt x="0" y="16200"/>
                      </a:lnTo>
                      <a:lnTo>
                        <a:pt x="675" y="16200"/>
                      </a:lnTo>
                      <a:lnTo>
                        <a:pt x="675" y="5400"/>
                      </a:lnTo>
                      <a:close/>
                    </a:path>
                  </a:pathLst>
                </a:custGeom>
                <a:solidFill>
                  <a:srgbClr val="00B050"/>
                </a:solidFill>
                <a:ln w="9525">
                  <a:solidFill>
                    <a:srgbClr val="00B05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3567" name="AutoShape 38"/>
                <p:cNvSpPr>
                  <a:spLocks noChangeArrowheads="1"/>
                </p:cNvSpPr>
                <p:nvPr/>
              </p:nvSpPr>
              <p:spPr bwMode="auto">
                <a:xfrm rot="3682668">
                  <a:off x="2468" y="3790"/>
                  <a:ext cx="441" cy="201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17694720 60000 65536"/>
                    <a:gd name="T9" fmla="*/ 11796480 60000 65536"/>
                    <a:gd name="T10" fmla="*/ 5898240 60000 65536"/>
                    <a:gd name="T11" fmla="*/ 0 60000 65536"/>
                    <a:gd name="T12" fmla="*/ 3380 w 21600"/>
                    <a:gd name="T13" fmla="*/ 5373 h 21600"/>
                    <a:gd name="T14" fmla="*/ 18906 w 21600"/>
                    <a:gd name="T15" fmla="*/ 16227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16200" y="0"/>
                      </a:moveTo>
                      <a:lnTo>
                        <a:pt x="16200" y="5400"/>
                      </a:lnTo>
                      <a:lnTo>
                        <a:pt x="3375" y="5400"/>
                      </a:lnTo>
                      <a:lnTo>
                        <a:pt x="3375" y="16200"/>
                      </a:lnTo>
                      <a:lnTo>
                        <a:pt x="16200" y="16200"/>
                      </a:lnTo>
                      <a:lnTo>
                        <a:pt x="16200" y="21600"/>
                      </a:lnTo>
                      <a:lnTo>
                        <a:pt x="21600" y="10800"/>
                      </a:lnTo>
                      <a:close/>
                    </a:path>
                    <a:path w="21600" h="21600">
                      <a:moveTo>
                        <a:pt x="1350" y="5400"/>
                      </a:moveTo>
                      <a:lnTo>
                        <a:pt x="1350" y="16200"/>
                      </a:lnTo>
                      <a:lnTo>
                        <a:pt x="2700" y="16200"/>
                      </a:lnTo>
                      <a:lnTo>
                        <a:pt x="2700" y="5400"/>
                      </a:lnTo>
                      <a:close/>
                    </a:path>
                    <a:path w="21600" h="21600">
                      <a:moveTo>
                        <a:pt x="0" y="5400"/>
                      </a:moveTo>
                      <a:lnTo>
                        <a:pt x="0" y="16200"/>
                      </a:lnTo>
                      <a:lnTo>
                        <a:pt x="675" y="16200"/>
                      </a:lnTo>
                      <a:lnTo>
                        <a:pt x="675" y="5400"/>
                      </a:lnTo>
                      <a:close/>
                    </a:path>
                  </a:pathLst>
                </a:custGeom>
                <a:solidFill>
                  <a:srgbClr val="00B050"/>
                </a:solidFill>
                <a:ln w="9525">
                  <a:solidFill>
                    <a:srgbClr val="00B05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3568" name="AutoShape 39"/>
                <p:cNvSpPr>
                  <a:spLocks noChangeArrowheads="1"/>
                </p:cNvSpPr>
                <p:nvPr/>
              </p:nvSpPr>
              <p:spPr bwMode="auto">
                <a:xfrm rot="5400000">
                  <a:off x="3240" y="3768"/>
                  <a:ext cx="432" cy="192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17694720 60000 65536"/>
                    <a:gd name="T9" fmla="*/ 11796480 60000 65536"/>
                    <a:gd name="T10" fmla="*/ 5898240 60000 65536"/>
                    <a:gd name="T11" fmla="*/ 0 60000 65536"/>
                    <a:gd name="T12" fmla="*/ 3350 w 21600"/>
                    <a:gd name="T13" fmla="*/ 5400 h 21600"/>
                    <a:gd name="T14" fmla="*/ 18900 w 21600"/>
                    <a:gd name="T15" fmla="*/ 16200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16200" y="0"/>
                      </a:moveTo>
                      <a:lnTo>
                        <a:pt x="16200" y="5400"/>
                      </a:lnTo>
                      <a:lnTo>
                        <a:pt x="3375" y="5400"/>
                      </a:lnTo>
                      <a:lnTo>
                        <a:pt x="3375" y="16200"/>
                      </a:lnTo>
                      <a:lnTo>
                        <a:pt x="16200" y="16200"/>
                      </a:lnTo>
                      <a:lnTo>
                        <a:pt x="16200" y="21600"/>
                      </a:lnTo>
                      <a:lnTo>
                        <a:pt x="21600" y="10800"/>
                      </a:lnTo>
                      <a:close/>
                    </a:path>
                    <a:path w="21600" h="21600">
                      <a:moveTo>
                        <a:pt x="1350" y="5400"/>
                      </a:moveTo>
                      <a:lnTo>
                        <a:pt x="1350" y="16200"/>
                      </a:lnTo>
                      <a:lnTo>
                        <a:pt x="2700" y="16200"/>
                      </a:lnTo>
                      <a:lnTo>
                        <a:pt x="2700" y="5400"/>
                      </a:lnTo>
                      <a:close/>
                    </a:path>
                    <a:path w="21600" h="21600">
                      <a:moveTo>
                        <a:pt x="0" y="5400"/>
                      </a:moveTo>
                      <a:lnTo>
                        <a:pt x="0" y="16200"/>
                      </a:lnTo>
                      <a:lnTo>
                        <a:pt x="675" y="16200"/>
                      </a:lnTo>
                      <a:lnTo>
                        <a:pt x="675" y="5400"/>
                      </a:lnTo>
                      <a:close/>
                    </a:path>
                  </a:pathLst>
                </a:custGeom>
                <a:solidFill>
                  <a:srgbClr val="00B050"/>
                </a:solidFill>
                <a:ln w="9525">
                  <a:solidFill>
                    <a:srgbClr val="00B05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3569" name="AutoShape 40"/>
                <p:cNvSpPr>
                  <a:spLocks noChangeArrowheads="1"/>
                </p:cNvSpPr>
                <p:nvPr/>
              </p:nvSpPr>
              <p:spPr bwMode="auto">
                <a:xfrm rot="5400000">
                  <a:off x="3729" y="3759"/>
                  <a:ext cx="432" cy="21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17694720 60000 65536"/>
                    <a:gd name="T9" fmla="*/ 11796480 60000 65536"/>
                    <a:gd name="T10" fmla="*/ 5898240 60000 65536"/>
                    <a:gd name="T11" fmla="*/ 0 60000 65536"/>
                    <a:gd name="T12" fmla="*/ 3350 w 21600"/>
                    <a:gd name="T13" fmla="*/ 5349 h 21600"/>
                    <a:gd name="T14" fmla="*/ 18900 w 21600"/>
                    <a:gd name="T15" fmla="*/ 16149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16200" y="0"/>
                      </a:moveTo>
                      <a:lnTo>
                        <a:pt x="16200" y="5400"/>
                      </a:lnTo>
                      <a:lnTo>
                        <a:pt x="3375" y="5400"/>
                      </a:lnTo>
                      <a:lnTo>
                        <a:pt x="3375" y="16200"/>
                      </a:lnTo>
                      <a:lnTo>
                        <a:pt x="16200" y="16200"/>
                      </a:lnTo>
                      <a:lnTo>
                        <a:pt x="16200" y="21600"/>
                      </a:lnTo>
                      <a:lnTo>
                        <a:pt x="21600" y="10800"/>
                      </a:lnTo>
                      <a:close/>
                    </a:path>
                    <a:path w="21600" h="21600">
                      <a:moveTo>
                        <a:pt x="1350" y="5400"/>
                      </a:moveTo>
                      <a:lnTo>
                        <a:pt x="1350" y="16200"/>
                      </a:lnTo>
                      <a:lnTo>
                        <a:pt x="2700" y="16200"/>
                      </a:lnTo>
                      <a:lnTo>
                        <a:pt x="2700" y="5400"/>
                      </a:lnTo>
                      <a:close/>
                    </a:path>
                    <a:path w="21600" h="21600">
                      <a:moveTo>
                        <a:pt x="0" y="5400"/>
                      </a:moveTo>
                      <a:lnTo>
                        <a:pt x="0" y="16200"/>
                      </a:lnTo>
                      <a:lnTo>
                        <a:pt x="675" y="16200"/>
                      </a:lnTo>
                      <a:lnTo>
                        <a:pt x="675" y="5400"/>
                      </a:lnTo>
                      <a:close/>
                    </a:path>
                  </a:pathLst>
                </a:custGeom>
                <a:solidFill>
                  <a:srgbClr val="00B050"/>
                </a:solidFill>
                <a:ln w="9525">
                  <a:solidFill>
                    <a:srgbClr val="00B05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3570" name="AutoShape 41"/>
                <p:cNvSpPr>
                  <a:spLocks noChangeArrowheads="1"/>
                </p:cNvSpPr>
                <p:nvPr/>
              </p:nvSpPr>
              <p:spPr bwMode="auto">
                <a:xfrm rot="5400000">
                  <a:off x="4497" y="3759"/>
                  <a:ext cx="432" cy="21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17694720 60000 65536"/>
                    <a:gd name="T9" fmla="*/ 11796480 60000 65536"/>
                    <a:gd name="T10" fmla="*/ 5898240 60000 65536"/>
                    <a:gd name="T11" fmla="*/ 0 60000 65536"/>
                    <a:gd name="T12" fmla="*/ 3350 w 21600"/>
                    <a:gd name="T13" fmla="*/ 5349 h 21600"/>
                    <a:gd name="T14" fmla="*/ 18900 w 21600"/>
                    <a:gd name="T15" fmla="*/ 16149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16200" y="0"/>
                      </a:moveTo>
                      <a:lnTo>
                        <a:pt x="16200" y="5400"/>
                      </a:lnTo>
                      <a:lnTo>
                        <a:pt x="3375" y="5400"/>
                      </a:lnTo>
                      <a:lnTo>
                        <a:pt x="3375" y="16200"/>
                      </a:lnTo>
                      <a:lnTo>
                        <a:pt x="16200" y="16200"/>
                      </a:lnTo>
                      <a:lnTo>
                        <a:pt x="16200" y="21600"/>
                      </a:lnTo>
                      <a:lnTo>
                        <a:pt x="21600" y="10800"/>
                      </a:lnTo>
                      <a:close/>
                    </a:path>
                    <a:path w="21600" h="21600">
                      <a:moveTo>
                        <a:pt x="1350" y="5400"/>
                      </a:moveTo>
                      <a:lnTo>
                        <a:pt x="1350" y="16200"/>
                      </a:lnTo>
                      <a:lnTo>
                        <a:pt x="2700" y="16200"/>
                      </a:lnTo>
                      <a:lnTo>
                        <a:pt x="2700" y="5400"/>
                      </a:lnTo>
                      <a:close/>
                    </a:path>
                    <a:path w="21600" h="21600">
                      <a:moveTo>
                        <a:pt x="0" y="5400"/>
                      </a:moveTo>
                      <a:lnTo>
                        <a:pt x="0" y="16200"/>
                      </a:lnTo>
                      <a:lnTo>
                        <a:pt x="675" y="16200"/>
                      </a:lnTo>
                      <a:lnTo>
                        <a:pt x="675" y="5400"/>
                      </a:lnTo>
                      <a:close/>
                    </a:path>
                  </a:pathLst>
                </a:custGeom>
                <a:solidFill>
                  <a:srgbClr val="00B050"/>
                </a:solidFill>
                <a:ln w="9525">
                  <a:solidFill>
                    <a:srgbClr val="00B05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23565" name="Rectangle 42"/>
            <p:cNvSpPr>
              <a:spLocks noChangeArrowheads="1"/>
            </p:cNvSpPr>
            <p:nvPr/>
          </p:nvSpPr>
          <p:spPr bwMode="auto">
            <a:xfrm>
              <a:off x="1214656" y="3352800"/>
              <a:ext cx="1981200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de-AT" b="1" dirty="0" smtClean="0">
                  <a:solidFill>
                    <a:schemeClr val="tx1"/>
                  </a:solidFill>
                  <a:latin typeface="Times New Roman" pitchFamily="18" charset="0"/>
                </a:rPr>
                <a:t>Computation Tree 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46" name="Rectangle 45"/>
          <p:cNvSpPr/>
          <p:nvPr/>
        </p:nvSpPr>
        <p:spPr>
          <a:xfrm>
            <a:off x="657376" y="4358193"/>
            <a:ext cx="8334224" cy="19697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000" dirty="0" smtClean="0">
                <a:solidFill>
                  <a:srgbClr val="380BB5"/>
                </a:solidFill>
              </a:rPr>
              <a:t>Path</a:t>
            </a:r>
            <a:r>
              <a:rPr lang="en-US" sz="2000" dirty="0" smtClean="0">
                <a:solidFill>
                  <a:schemeClr val="tx1"/>
                </a:solidFill>
              </a:rPr>
              <a:t> quantifiers: </a:t>
            </a:r>
          </a:p>
          <a:p>
            <a:pPr>
              <a:defRPr/>
            </a:pPr>
            <a:endParaRPr lang="en-US" sz="1000" dirty="0" smtClean="0">
              <a:solidFill>
                <a:schemeClr val="tx1"/>
              </a:solidFill>
            </a:endParaRPr>
          </a:p>
          <a:p>
            <a:pPr>
              <a:defRPr/>
            </a:pPr>
            <a:r>
              <a:rPr lang="en-US" sz="2400" b="1" dirty="0" smtClean="0">
                <a:solidFill>
                  <a:srgbClr val="FF0000"/>
                </a:solidFill>
              </a:rPr>
              <a:t>A</a:t>
            </a:r>
            <a:r>
              <a:rPr lang="en-US" sz="2400" dirty="0" smtClean="0">
                <a:solidFill>
                  <a:schemeClr val="tx1"/>
                </a:solidFill>
              </a:rPr>
              <a:t>: for </a:t>
            </a:r>
            <a:r>
              <a:rPr lang="en-US" sz="2400" dirty="0" smtClean="0">
                <a:solidFill>
                  <a:srgbClr val="FF0000"/>
                </a:solidFill>
              </a:rPr>
              <a:t>all</a:t>
            </a:r>
            <a:r>
              <a:rPr lang="en-US" sz="2400" dirty="0" smtClean="0">
                <a:solidFill>
                  <a:schemeClr val="tx1"/>
                </a:solidFill>
              </a:rPr>
              <a:t> computation paths</a:t>
            </a:r>
          </a:p>
          <a:p>
            <a:pPr>
              <a:defRPr/>
            </a:pPr>
            <a:endParaRPr lang="en-US" sz="1000" b="1" dirty="0" smtClean="0">
              <a:solidFill>
                <a:srgbClr val="FF0000"/>
              </a:solidFill>
            </a:endParaRPr>
          </a:p>
          <a:p>
            <a:pPr>
              <a:defRPr/>
            </a:pPr>
            <a:r>
              <a:rPr lang="en-US" sz="2400" b="1" dirty="0" smtClean="0">
                <a:solidFill>
                  <a:srgbClr val="FF0000"/>
                </a:solidFill>
              </a:rPr>
              <a:t>E</a:t>
            </a:r>
            <a:r>
              <a:rPr lang="en-US" sz="2400" dirty="0" smtClean="0">
                <a:solidFill>
                  <a:schemeClr val="tx1"/>
                </a:solidFill>
              </a:rPr>
              <a:t>: for </a:t>
            </a:r>
            <a:r>
              <a:rPr lang="en-US" sz="2400" dirty="0" smtClean="0">
                <a:solidFill>
                  <a:srgbClr val="FF0000"/>
                </a:solidFill>
              </a:rPr>
              <a:t>some</a:t>
            </a:r>
            <a:r>
              <a:rPr lang="en-US" sz="2400" dirty="0" smtClean="0">
                <a:solidFill>
                  <a:schemeClr val="tx1"/>
                </a:solidFill>
              </a:rPr>
              <a:t> computation path</a:t>
            </a:r>
          </a:p>
          <a:p>
            <a:pPr>
              <a:defRPr/>
            </a:pPr>
            <a:endParaRPr lang="en-US" sz="1000" dirty="0" smtClean="0">
              <a:solidFill>
                <a:schemeClr val="tx1"/>
              </a:solidFill>
            </a:endParaRPr>
          </a:p>
          <a:p>
            <a:pPr>
              <a:buFont typeface="Wingdings" pitchFamily="2" charset="2"/>
              <a:buNone/>
              <a:defRPr/>
            </a:pPr>
            <a:r>
              <a:rPr lang="en-US" sz="2400" dirty="0" smtClean="0">
                <a:solidFill>
                  <a:schemeClr val="tx1"/>
                </a:solidFill>
              </a:rPr>
              <a:t>CTL temporal operators: </a:t>
            </a:r>
            <a:r>
              <a:rPr lang="en-US" sz="2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AX, AG, AF, AU; EX, EG, EF, EU</a:t>
            </a:r>
            <a:endParaRPr lang="en-US" sz="2400" dirty="0" smtClean="0"/>
          </a:p>
        </p:txBody>
      </p:sp>
      <p:sp>
        <p:nvSpPr>
          <p:cNvPr id="48" name="Rounded Rectangle 47"/>
          <p:cNvSpPr/>
          <p:nvPr/>
        </p:nvSpPr>
        <p:spPr>
          <a:xfrm>
            <a:off x="654268" y="4343400"/>
            <a:ext cx="8153400" cy="2133600"/>
          </a:xfrm>
          <a:prstGeom prst="roundRect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ight Arrow 53"/>
          <p:cNvSpPr/>
          <p:nvPr/>
        </p:nvSpPr>
        <p:spPr>
          <a:xfrm>
            <a:off x="2971800" y="2133600"/>
            <a:ext cx="1447800" cy="533400"/>
          </a:xfrm>
          <a:prstGeom prst="rightArrow">
            <a:avLst/>
          </a:prstGeom>
          <a:solidFill>
            <a:srgbClr val="000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3124200" y="1905000"/>
            <a:ext cx="966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AT" b="1" dirty="0" smtClean="0">
                <a:solidFill>
                  <a:schemeClr val="tx1"/>
                </a:solidFill>
                <a:latin typeface="Times New Roman" pitchFamily="18" charset="0"/>
              </a:rPr>
              <a:t>Unwind</a:t>
            </a:r>
            <a:endParaRPr lang="en-US" dirty="0"/>
          </a:p>
        </p:txBody>
      </p:sp>
      <p:sp>
        <p:nvSpPr>
          <p:cNvPr id="53" name="Rectangle 52"/>
          <p:cNvSpPr/>
          <p:nvPr/>
        </p:nvSpPr>
        <p:spPr>
          <a:xfrm>
            <a:off x="3252916" y="4401204"/>
            <a:ext cx="528148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rgbClr val="0000FF"/>
                </a:solidFill>
              </a:rPr>
              <a:t>Computation Tree Logic (CTL)</a:t>
            </a:r>
            <a:endParaRPr lang="en-US" sz="2400" b="1" dirty="0">
              <a:solidFill>
                <a:srgbClr val="0000FF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48" grpId="0" animBg="1"/>
      <p:bldP spid="5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Rectangle 3"/>
          <p:cNvSpPr>
            <a:spLocks noGrp="1" noChangeArrowheads="1"/>
          </p:cNvSpPr>
          <p:nvPr>
            <p:ph type="title" idx="4294967295"/>
          </p:nvPr>
        </p:nvSpPr>
        <p:spPr>
          <a:xfrm>
            <a:off x="842963" y="152401"/>
            <a:ext cx="7466012" cy="838200"/>
          </a:xfrm>
        </p:spPr>
        <p:txBody>
          <a:bodyPr/>
          <a:lstStyle/>
          <a:p>
            <a:r>
              <a:rPr lang="en-US" dirty="0" smtClean="0"/>
              <a:t>CTL: Computation Tree Logic</a:t>
            </a:r>
          </a:p>
        </p:txBody>
      </p:sp>
      <p:sp>
        <p:nvSpPr>
          <p:cNvPr id="335874" name="Freeform 2"/>
          <p:cNvSpPr>
            <a:spLocks/>
          </p:cNvSpPr>
          <p:nvPr/>
        </p:nvSpPr>
        <p:spPr bwMode="auto">
          <a:xfrm>
            <a:off x="1120302" y="1447800"/>
            <a:ext cx="1747939" cy="4224347"/>
          </a:xfrm>
          <a:custGeom>
            <a:avLst/>
            <a:gdLst>
              <a:gd name="T0" fmla="*/ 2147483647 w 1150"/>
              <a:gd name="T1" fmla="*/ 2147483647 h 3491"/>
              <a:gd name="T2" fmla="*/ 2147483647 w 1150"/>
              <a:gd name="T3" fmla="*/ 2147483647 h 3491"/>
              <a:gd name="T4" fmla="*/ 0 w 1150"/>
              <a:gd name="T5" fmla="*/ 2147483647 h 3491"/>
              <a:gd name="T6" fmla="*/ 2147483647 w 1150"/>
              <a:gd name="T7" fmla="*/ 2147483647 h 3491"/>
              <a:gd name="T8" fmla="*/ 2147483647 w 1150"/>
              <a:gd name="T9" fmla="*/ 2147483647 h 3491"/>
              <a:gd name="T10" fmla="*/ 2147483647 w 1150"/>
              <a:gd name="T11" fmla="*/ 2147483647 h 3491"/>
              <a:gd name="T12" fmla="*/ 2147483647 w 1150"/>
              <a:gd name="T13" fmla="*/ 2147483647 h 3491"/>
              <a:gd name="T14" fmla="*/ 2147483647 w 1150"/>
              <a:gd name="T15" fmla="*/ 2147483647 h 3491"/>
              <a:gd name="T16" fmla="*/ 2147483647 w 1150"/>
              <a:gd name="T17" fmla="*/ 2147483647 h 3491"/>
              <a:gd name="T18" fmla="*/ 2147483647 w 1150"/>
              <a:gd name="T19" fmla="*/ 2147483647 h 3491"/>
              <a:gd name="T20" fmla="*/ 2147483647 w 1150"/>
              <a:gd name="T21" fmla="*/ 2147483647 h 3491"/>
              <a:gd name="T22" fmla="*/ 2147483647 w 1150"/>
              <a:gd name="T23" fmla="*/ 2147483647 h 3491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150"/>
              <a:gd name="T37" fmla="*/ 0 h 3491"/>
              <a:gd name="T38" fmla="*/ 1150 w 1150"/>
              <a:gd name="T39" fmla="*/ 3491 h 3491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1150" h="3491">
                <a:moveTo>
                  <a:pt x="720" y="8"/>
                </a:moveTo>
                <a:cubicBezTo>
                  <a:pt x="536" y="104"/>
                  <a:pt x="312" y="344"/>
                  <a:pt x="192" y="536"/>
                </a:cubicBezTo>
                <a:cubicBezTo>
                  <a:pt x="72" y="728"/>
                  <a:pt x="0" y="968"/>
                  <a:pt x="0" y="1160"/>
                </a:cubicBezTo>
                <a:cubicBezTo>
                  <a:pt x="0" y="1352"/>
                  <a:pt x="144" y="1512"/>
                  <a:pt x="192" y="1688"/>
                </a:cubicBezTo>
                <a:cubicBezTo>
                  <a:pt x="240" y="1864"/>
                  <a:pt x="268" y="1952"/>
                  <a:pt x="288" y="2216"/>
                </a:cubicBezTo>
                <a:cubicBezTo>
                  <a:pt x="308" y="2480"/>
                  <a:pt x="217" y="3097"/>
                  <a:pt x="311" y="3275"/>
                </a:cubicBezTo>
                <a:cubicBezTo>
                  <a:pt x="405" y="3453"/>
                  <a:pt x="762" y="3491"/>
                  <a:pt x="854" y="3283"/>
                </a:cubicBezTo>
                <a:cubicBezTo>
                  <a:pt x="946" y="3075"/>
                  <a:pt x="886" y="2418"/>
                  <a:pt x="864" y="2024"/>
                </a:cubicBezTo>
                <a:cubicBezTo>
                  <a:pt x="842" y="1630"/>
                  <a:pt x="682" y="1185"/>
                  <a:pt x="720" y="920"/>
                </a:cubicBezTo>
                <a:cubicBezTo>
                  <a:pt x="758" y="655"/>
                  <a:pt x="1034" y="573"/>
                  <a:pt x="1092" y="431"/>
                </a:cubicBezTo>
                <a:cubicBezTo>
                  <a:pt x="1150" y="289"/>
                  <a:pt x="1129" y="140"/>
                  <a:pt x="1067" y="70"/>
                </a:cubicBezTo>
                <a:cubicBezTo>
                  <a:pt x="1005" y="0"/>
                  <a:pt x="792" y="21"/>
                  <a:pt x="720" y="8"/>
                </a:cubicBezTo>
                <a:close/>
              </a:path>
            </a:pathLst>
          </a:custGeom>
          <a:solidFill>
            <a:schemeClr val="folHlink"/>
          </a:solidFill>
          <a:ln w="9525" cap="flat" cmpd="sng">
            <a:noFill/>
            <a:prstDash val="solid"/>
            <a:miter lim="800000"/>
            <a:headEnd type="none" w="med" len="med"/>
            <a:tailEnd type="non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5604" name="Oval 4"/>
          <p:cNvSpPr>
            <a:spLocks noChangeArrowheads="1"/>
          </p:cNvSpPr>
          <p:nvPr/>
        </p:nvSpPr>
        <p:spPr bwMode="auto">
          <a:xfrm>
            <a:off x="2141706" y="1884802"/>
            <a:ext cx="364787" cy="364168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5605" name="Oval 5"/>
          <p:cNvSpPr>
            <a:spLocks noChangeArrowheads="1"/>
          </p:cNvSpPr>
          <p:nvPr/>
        </p:nvSpPr>
        <p:spPr bwMode="auto">
          <a:xfrm>
            <a:off x="1412132" y="2904472"/>
            <a:ext cx="364787" cy="364168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5606" name="Oval 6"/>
          <p:cNvSpPr>
            <a:spLocks noChangeArrowheads="1"/>
          </p:cNvSpPr>
          <p:nvPr/>
        </p:nvSpPr>
        <p:spPr bwMode="auto">
          <a:xfrm>
            <a:off x="2579451" y="4142643"/>
            <a:ext cx="364787" cy="364168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5607" name="Oval 7"/>
          <p:cNvSpPr>
            <a:spLocks noChangeArrowheads="1"/>
          </p:cNvSpPr>
          <p:nvPr/>
        </p:nvSpPr>
        <p:spPr bwMode="auto">
          <a:xfrm>
            <a:off x="1776919" y="4142643"/>
            <a:ext cx="364787" cy="364168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5608" name="Oval 8"/>
          <p:cNvSpPr>
            <a:spLocks noChangeArrowheads="1"/>
          </p:cNvSpPr>
          <p:nvPr/>
        </p:nvSpPr>
        <p:spPr bwMode="auto">
          <a:xfrm>
            <a:off x="3673813" y="4142643"/>
            <a:ext cx="364787" cy="364168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5609" name="Oval 9"/>
          <p:cNvSpPr>
            <a:spLocks noChangeArrowheads="1"/>
          </p:cNvSpPr>
          <p:nvPr/>
        </p:nvSpPr>
        <p:spPr bwMode="auto">
          <a:xfrm>
            <a:off x="755515" y="4142643"/>
            <a:ext cx="364787" cy="364168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5610" name="Oval 10"/>
          <p:cNvSpPr>
            <a:spLocks noChangeArrowheads="1"/>
          </p:cNvSpPr>
          <p:nvPr/>
        </p:nvSpPr>
        <p:spPr bwMode="auto">
          <a:xfrm>
            <a:off x="3090153" y="2904472"/>
            <a:ext cx="364787" cy="364168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5611" name="Line 11"/>
          <p:cNvSpPr>
            <a:spLocks noChangeShapeType="1"/>
          </p:cNvSpPr>
          <p:nvPr/>
        </p:nvSpPr>
        <p:spPr bwMode="auto">
          <a:xfrm flipH="1">
            <a:off x="1703962" y="2321804"/>
            <a:ext cx="437745" cy="509835"/>
          </a:xfrm>
          <a:prstGeom prst="line">
            <a:avLst/>
          </a:prstGeom>
          <a:noFill/>
          <a:ln w="9525">
            <a:solidFill>
              <a:srgbClr val="00B05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5612" name="Line 12"/>
          <p:cNvSpPr>
            <a:spLocks noChangeShapeType="1"/>
          </p:cNvSpPr>
          <p:nvPr/>
        </p:nvSpPr>
        <p:spPr bwMode="auto">
          <a:xfrm flipH="1">
            <a:off x="1047345" y="3268640"/>
            <a:ext cx="364787" cy="801169"/>
          </a:xfrm>
          <a:prstGeom prst="line">
            <a:avLst/>
          </a:prstGeom>
          <a:noFill/>
          <a:ln w="9525">
            <a:solidFill>
              <a:srgbClr val="00B05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5613" name="Line 13"/>
          <p:cNvSpPr>
            <a:spLocks noChangeShapeType="1"/>
          </p:cNvSpPr>
          <p:nvPr/>
        </p:nvSpPr>
        <p:spPr bwMode="auto">
          <a:xfrm>
            <a:off x="1703962" y="3268640"/>
            <a:ext cx="218872" cy="801169"/>
          </a:xfrm>
          <a:prstGeom prst="line">
            <a:avLst/>
          </a:prstGeom>
          <a:noFill/>
          <a:ln w="9525">
            <a:solidFill>
              <a:srgbClr val="00B05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5614" name="Line 14"/>
          <p:cNvSpPr>
            <a:spLocks noChangeShapeType="1"/>
          </p:cNvSpPr>
          <p:nvPr/>
        </p:nvSpPr>
        <p:spPr bwMode="auto">
          <a:xfrm>
            <a:off x="2506494" y="2248970"/>
            <a:ext cx="583660" cy="582668"/>
          </a:xfrm>
          <a:prstGeom prst="line">
            <a:avLst/>
          </a:prstGeom>
          <a:noFill/>
          <a:ln w="9525">
            <a:solidFill>
              <a:srgbClr val="00B05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5615" name="Line 15"/>
          <p:cNvSpPr>
            <a:spLocks noChangeShapeType="1"/>
          </p:cNvSpPr>
          <p:nvPr/>
        </p:nvSpPr>
        <p:spPr bwMode="auto">
          <a:xfrm flipH="1">
            <a:off x="2871281" y="3268640"/>
            <a:ext cx="291830" cy="801169"/>
          </a:xfrm>
          <a:prstGeom prst="line">
            <a:avLst/>
          </a:prstGeom>
          <a:noFill/>
          <a:ln w="9525">
            <a:solidFill>
              <a:srgbClr val="00B05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5616" name="Line 16"/>
          <p:cNvSpPr>
            <a:spLocks noChangeShapeType="1"/>
          </p:cNvSpPr>
          <p:nvPr/>
        </p:nvSpPr>
        <p:spPr bwMode="auto">
          <a:xfrm>
            <a:off x="3454940" y="3268640"/>
            <a:ext cx="291830" cy="801169"/>
          </a:xfrm>
          <a:prstGeom prst="line">
            <a:avLst/>
          </a:prstGeom>
          <a:noFill/>
          <a:ln w="9525">
            <a:solidFill>
              <a:srgbClr val="00B05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5617" name="Text Box 17"/>
          <p:cNvSpPr txBox="1">
            <a:spLocks noChangeArrowheads="1"/>
          </p:cNvSpPr>
          <p:nvPr/>
        </p:nvSpPr>
        <p:spPr bwMode="auto">
          <a:xfrm>
            <a:off x="609600" y="5599313"/>
            <a:ext cx="3180679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380BB5"/>
                </a:solidFill>
              </a:rPr>
              <a:t>EF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smtClean="0">
                <a:solidFill>
                  <a:srgbClr val="FF0000"/>
                </a:solidFill>
              </a:rPr>
              <a:t>p:</a:t>
            </a:r>
            <a:r>
              <a:rPr lang="en-US" sz="2400" dirty="0">
                <a:solidFill>
                  <a:srgbClr val="FF0000"/>
                </a:solidFill>
              </a:rPr>
              <a:t>	</a:t>
            </a:r>
            <a:r>
              <a:rPr lang="en-US" sz="2400" dirty="0" smtClean="0">
                <a:solidFill>
                  <a:srgbClr val="FF0000"/>
                </a:solidFill>
              </a:rPr>
              <a:t>“</a:t>
            </a:r>
            <a:r>
              <a:rPr lang="en-US" sz="2400" dirty="0">
                <a:solidFill>
                  <a:srgbClr val="FF0000"/>
                </a:solidFill>
              </a:rPr>
              <a:t>p</a:t>
            </a:r>
            <a:r>
              <a:rPr lang="en-US" sz="2400" dirty="0" smtClean="0">
                <a:solidFill>
                  <a:srgbClr val="FF0000"/>
                </a:solidFill>
              </a:rPr>
              <a:t> </a:t>
            </a:r>
            <a:r>
              <a:rPr lang="en-US" sz="2400" dirty="0">
                <a:solidFill>
                  <a:srgbClr val="FF0000"/>
                </a:solidFill>
              </a:rPr>
              <a:t>will possibly </a:t>
            </a:r>
            <a:endParaRPr lang="en-US" sz="2400" dirty="0" smtClean="0">
              <a:solidFill>
                <a:srgbClr val="FF0000"/>
              </a:solidFill>
            </a:endParaRPr>
          </a:p>
          <a:p>
            <a:r>
              <a:rPr lang="en-US" sz="2400" dirty="0" smtClean="0">
                <a:solidFill>
                  <a:srgbClr val="FF0000"/>
                </a:solidFill>
              </a:rPr>
              <a:t>             become </a:t>
            </a:r>
            <a:r>
              <a:rPr lang="en-US" sz="2400" dirty="0">
                <a:solidFill>
                  <a:srgbClr val="FF0000"/>
                </a:solidFill>
              </a:rPr>
              <a:t>true”</a:t>
            </a:r>
            <a:endParaRPr lang="en-US" sz="2400" dirty="0">
              <a:solidFill>
                <a:schemeClr val="tx1"/>
              </a:solidFill>
            </a:endParaRPr>
          </a:p>
        </p:txBody>
      </p:sp>
      <p:grpSp>
        <p:nvGrpSpPr>
          <p:cNvPr id="2" name="Group 18"/>
          <p:cNvGrpSpPr>
            <a:grpSpLocks/>
          </p:cNvGrpSpPr>
          <p:nvPr/>
        </p:nvGrpSpPr>
        <p:grpSpPr bwMode="auto">
          <a:xfrm>
            <a:off x="828472" y="4579644"/>
            <a:ext cx="3210128" cy="655502"/>
            <a:chOff x="1872" y="3024"/>
            <a:chExt cx="2112" cy="432"/>
          </a:xfrm>
        </p:grpSpPr>
        <p:sp>
          <p:nvSpPr>
            <p:cNvPr id="25619" name="AutoShape 19"/>
            <p:cNvSpPr>
              <a:spLocks noChangeArrowheads="1"/>
            </p:cNvSpPr>
            <p:nvPr/>
          </p:nvSpPr>
          <p:spPr bwMode="auto">
            <a:xfrm rot="5400000">
              <a:off x="1752" y="3144"/>
              <a:ext cx="432" cy="192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17694720 60000 65536"/>
                <a:gd name="T9" fmla="*/ 11796480 60000 65536"/>
                <a:gd name="T10" fmla="*/ 5898240 60000 65536"/>
                <a:gd name="T11" fmla="*/ 0 60000 65536"/>
                <a:gd name="T12" fmla="*/ 3350 w 21600"/>
                <a:gd name="T13" fmla="*/ 5400 h 21600"/>
                <a:gd name="T14" fmla="*/ 18900 w 21600"/>
                <a:gd name="T15" fmla="*/ 1620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6200" y="0"/>
                  </a:moveTo>
                  <a:lnTo>
                    <a:pt x="16200" y="5400"/>
                  </a:lnTo>
                  <a:lnTo>
                    <a:pt x="3375" y="5400"/>
                  </a:lnTo>
                  <a:lnTo>
                    <a:pt x="3375" y="16200"/>
                  </a:lnTo>
                  <a:lnTo>
                    <a:pt x="16200" y="16200"/>
                  </a:lnTo>
                  <a:lnTo>
                    <a:pt x="16200" y="21600"/>
                  </a:lnTo>
                  <a:lnTo>
                    <a:pt x="21600" y="10800"/>
                  </a:lnTo>
                  <a:close/>
                </a:path>
                <a:path w="21600" h="21600">
                  <a:moveTo>
                    <a:pt x="1350" y="5400"/>
                  </a:moveTo>
                  <a:lnTo>
                    <a:pt x="1350" y="16200"/>
                  </a:lnTo>
                  <a:lnTo>
                    <a:pt x="2700" y="16200"/>
                  </a:lnTo>
                  <a:lnTo>
                    <a:pt x="2700" y="5400"/>
                  </a:lnTo>
                  <a:close/>
                </a:path>
                <a:path w="21600" h="21600">
                  <a:moveTo>
                    <a:pt x="0" y="5400"/>
                  </a:moveTo>
                  <a:lnTo>
                    <a:pt x="0" y="16200"/>
                  </a:lnTo>
                  <a:lnTo>
                    <a:pt x="675" y="16200"/>
                  </a:lnTo>
                  <a:lnTo>
                    <a:pt x="675" y="5400"/>
                  </a:lnTo>
                  <a:close/>
                </a:path>
              </a:pathLst>
            </a:custGeom>
            <a:solidFill>
              <a:srgbClr val="00B050"/>
            </a:solidFill>
            <a:ln w="9525">
              <a:solidFill>
                <a:srgbClr val="00B05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20" name="AutoShape 20"/>
            <p:cNvSpPr>
              <a:spLocks noChangeArrowheads="1"/>
            </p:cNvSpPr>
            <p:nvPr/>
          </p:nvSpPr>
          <p:spPr bwMode="auto">
            <a:xfrm rot="5400000">
              <a:off x="2424" y="3144"/>
              <a:ext cx="432" cy="192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17694720 60000 65536"/>
                <a:gd name="T9" fmla="*/ 11796480 60000 65536"/>
                <a:gd name="T10" fmla="*/ 5898240 60000 65536"/>
                <a:gd name="T11" fmla="*/ 0 60000 65536"/>
                <a:gd name="T12" fmla="*/ 3350 w 21600"/>
                <a:gd name="T13" fmla="*/ 5400 h 21600"/>
                <a:gd name="T14" fmla="*/ 18900 w 21600"/>
                <a:gd name="T15" fmla="*/ 1620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6200" y="0"/>
                  </a:moveTo>
                  <a:lnTo>
                    <a:pt x="16200" y="5400"/>
                  </a:lnTo>
                  <a:lnTo>
                    <a:pt x="3375" y="5400"/>
                  </a:lnTo>
                  <a:lnTo>
                    <a:pt x="3375" y="16200"/>
                  </a:lnTo>
                  <a:lnTo>
                    <a:pt x="16200" y="16200"/>
                  </a:lnTo>
                  <a:lnTo>
                    <a:pt x="16200" y="21600"/>
                  </a:lnTo>
                  <a:lnTo>
                    <a:pt x="21600" y="10800"/>
                  </a:lnTo>
                  <a:close/>
                </a:path>
                <a:path w="21600" h="21600">
                  <a:moveTo>
                    <a:pt x="1350" y="5400"/>
                  </a:moveTo>
                  <a:lnTo>
                    <a:pt x="1350" y="16200"/>
                  </a:lnTo>
                  <a:lnTo>
                    <a:pt x="2700" y="16200"/>
                  </a:lnTo>
                  <a:lnTo>
                    <a:pt x="2700" y="5400"/>
                  </a:lnTo>
                  <a:close/>
                </a:path>
                <a:path w="21600" h="21600">
                  <a:moveTo>
                    <a:pt x="0" y="5400"/>
                  </a:moveTo>
                  <a:lnTo>
                    <a:pt x="0" y="16200"/>
                  </a:lnTo>
                  <a:lnTo>
                    <a:pt x="675" y="16200"/>
                  </a:lnTo>
                  <a:lnTo>
                    <a:pt x="675" y="5400"/>
                  </a:lnTo>
                  <a:close/>
                </a:path>
              </a:pathLst>
            </a:custGeom>
            <a:solidFill>
              <a:srgbClr val="00B050"/>
            </a:solidFill>
            <a:ln w="9525">
              <a:solidFill>
                <a:srgbClr val="00B05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21" name="AutoShape 21"/>
            <p:cNvSpPr>
              <a:spLocks noChangeArrowheads="1"/>
            </p:cNvSpPr>
            <p:nvPr/>
          </p:nvSpPr>
          <p:spPr bwMode="auto">
            <a:xfrm rot="5400000">
              <a:off x="2952" y="3144"/>
              <a:ext cx="432" cy="192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17694720 60000 65536"/>
                <a:gd name="T9" fmla="*/ 11796480 60000 65536"/>
                <a:gd name="T10" fmla="*/ 5898240 60000 65536"/>
                <a:gd name="T11" fmla="*/ 0 60000 65536"/>
                <a:gd name="T12" fmla="*/ 3350 w 21600"/>
                <a:gd name="T13" fmla="*/ 5400 h 21600"/>
                <a:gd name="T14" fmla="*/ 18900 w 21600"/>
                <a:gd name="T15" fmla="*/ 1620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6200" y="0"/>
                  </a:moveTo>
                  <a:lnTo>
                    <a:pt x="16200" y="5400"/>
                  </a:lnTo>
                  <a:lnTo>
                    <a:pt x="3375" y="5400"/>
                  </a:lnTo>
                  <a:lnTo>
                    <a:pt x="3375" y="16200"/>
                  </a:lnTo>
                  <a:lnTo>
                    <a:pt x="16200" y="16200"/>
                  </a:lnTo>
                  <a:lnTo>
                    <a:pt x="16200" y="21600"/>
                  </a:lnTo>
                  <a:lnTo>
                    <a:pt x="21600" y="10800"/>
                  </a:lnTo>
                  <a:close/>
                </a:path>
                <a:path w="21600" h="21600">
                  <a:moveTo>
                    <a:pt x="1350" y="5400"/>
                  </a:moveTo>
                  <a:lnTo>
                    <a:pt x="1350" y="16200"/>
                  </a:lnTo>
                  <a:lnTo>
                    <a:pt x="2700" y="16200"/>
                  </a:lnTo>
                  <a:lnTo>
                    <a:pt x="2700" y="5400"/>
                  </a:lnTo>
                  <a:close/>
                </a:path>
                <a:path w="21600" h="21600">
                  <a:moveTo>
                    <a:pt x="0" y="5400"/>
                  </a:moveTo>
                  <a:lnTo>
                    <a:pt x="0" y="16200"/>
                  </a:lnTo>
                  <a:lnTo>
                    <a:pt x="675" y="16200"/>
                  </a:lnTo>
                  <a:lnTo>
                    <a:pt x="675" y="5400"/>
                  </a:lnTo>
                  <a:close/>
                </a:path>
              </a:pathLst>
            </a:custGeom>
            <a:solidFill>
              <a:srgbClr val="00B050"/>
            </a:solidFill>
            <a:ln w="9525">
              <a:solidFill>
                <a:srgbClr val="00B05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22" name="AutoShape 22"/>
            <p:cNvSpPr>
              <a:spLocks noChangeArrowheads="1"/>
            </p:cNvSpPr>
            <p:nvPr/>
          </p:nvSpPr>
          <p:spPr bwMode="auto">
            <a:xfrm rot="5400000">
              <a:off x="3672" y="3144"/>
              <a:ext cx="432" cy="192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17694720 60000 65536"/>
                <a:gd name="T9" fmla="*/ 11796480 60000 65536"/>
                <a:gd name="T10" fmla="*/ 5898240 60000 65536"/>
                <a:gd name="T11" fmla="*/ 0 60000 65536"/>
                <a:gd name="T12" fmla="*/ 3350 w 21600"/>
                <a:gd name="T13" fmla="*/ 5400 h 21600"/>
                <a:gd name="T14" fmla="*/ 18900 w 21600"/>
                <a:gd name="T15" fmla="*/ 1620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6200" y="0"/>
                  </a:moveTo>
                  <a:lnTo>
                    <a:pt x="16200" y="5400"/>
                  </a:lnTo>
                  <a:lnTo>
                    <a:pt x="3375" y="5400"/>
                  </a:lnTo>
                  <a:lnTo>
                    <a:pt x="3375" y="16200"/>
                  </a:lnTo>
                  <a:lnTo>
                    <a:pt x="16200" y="16200"/>
                  </a:lnTo>
                  <a:lnTo>
                    <a:pt x="16200" y="21600"/>
                  </a:lnTo>
                  <a:lnTo>
                    <a:pt x="21600" y="10800"/>
                  </a:lnTo>
                  <a:close/>
                </a:path>
                <a:path w="21600" h="21600">
                  <a:moveTo>
                    <a:pt x="1350" y="5400"/>
                  </a:moveTo>
                  <a:lnTo>
                    <a:pt x="1350" y="16200"/>
                  </a:lnTo>
                  <a:lnTo>
                    <a:pt x="2700" y="16200"/>
                  </a:lnTo>
                  <a:lnTo>
                    <a:pt x="2700" y="5400"/>
                  </a:lnTo>
                  <a:close/>
                </a:path>
                <a:path w="21600" h="21600">
                  <a:moveTo>
                    <a:pt x="0" y="5400"/>
                  </a:moveTo>
                  <a:lnTo>
                    <a:pt x="0" y="16200"/>
                  </a:lnTo>
                  <a:lnTo>
                    <a:pt x="675" y="16200"/>
                  </a:lnTo>
                  <a:lnTo>
                    <a:pt x="675" y="5400"/>
                  </a:lnTo>
                  <a:close/>
                </a:path>
              </a:pathLst>
            </a:custGeom>
            <a:solidFill>
              <a:srgbClr val="00B050"/>
            </a:solidFill>
            <a:ln w="9525">
              <a:solidFill>
                <a:srgbClr val="00B05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4882488" y="1976656"/>
            <a:ext cx="3623366" cy="4308815"/>
            <a:chOff x="2057400" y="1981200"/>
            <a:chExt cx="4267200" cy="3681888"/>
          </a:xfrm>
        </p:grpSpPr>
        <p:grpSp>
          <p:nvGrpSpPr>
            <p:cNvPr id="26" name="Group 16"/>
            <p:cNvGrpSpPr/>
            <p:nvPr/>
          </p:nvGrpSpPr>
          <p:grpSpPr>
            <a:xfrm>
              <a:off x="2895600" y="1981200"/>
              <a:ext cx="3429000" cy="2743200"/>
              <a:chOff x="2895600" y="1981200"/>
              <a:chExt cx="3429000" cy="2743200"/>
            </a:xfrm>
          </p:grpSpPr>
          <p:sp>
            <p:nvSpPr>
              <p:cNvPr id="28" name="Oval 3"/>
              <p:cNvSpPr>
                <a:spLocks noChangeArrowheads="1"/>
              </p:cNvSpPr>
              <p:nvPr/>
            </p:nvSpPr>
            <p:spPr bwMode="auto">
              <a:xfrm>
                <a:off x="4343400" y="1981200"/>
                <a:ext cx="381000" cy="381000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9" name="Oval 4"/>
              <p:cNvSpPr>
                <a:spLocks noChangeArrowheads="1"/>
              </p:cNvSpPr>
              <p:nvPr/>
            </p:nvSpPr>
            <p:spPr bwMode="auto">
              <a:xfrm>
                <a:off x="3581400" y="3048000"/>
                <a:ext cx="381000" cy="381000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" name="Oval 5"/>
              <p:cNvSpPr>
                <a:spLocks noChangeArrowheads="1"/>
              </p:cNvSpPr>
              <p:nvPr/>
            </p:nvSpPr>
            <p:spPr bwMode="auto">
              <a:xfrm>
                <a:off x="4800600" y="4343400"/>
                <a:ext cx="381000" cy="381000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" name="Oval 6"/>
              <p:cNvSpPr>
                <a:spLocks noChangeArrowheads="1"/>
              </p:cNvSpPr>
              <p:nvPr/>
            </p:nvSpPr>
            <p:spPr bwMode="auto">
              <a:xfrm>
                <a:off x="3962400" y="4343400"/>
                <a:ext cx="381000" cy="381000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accent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" name="Oval 7"/>
              <p:cNvSpPr>
                <a:spLocks noChangeArrowheads="1"/>
              </p:cNvSpPr>
              <p:nvPr/>
            </p:nvSpPr>
            <p:spPr bwMode="auto">
              <a:xfrm>
                <a:off x="5943600" y="4343400"/>
                <a:ext cx="381000" cy="381000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" name="Oval 8"/>
              <p:cNvSpPr>
                <a:spLocks noChangeArrowheads="1"/>
              </p:cNvSpPr>
              <p:nvPr/>
            </p:nvSpPr>
            <p:spPr bwMode="auto">
              <a:xfrm>
                <a:off x="2895600" y="4343400"/>
                <a:ext cx="381000" cy="381000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" name="Oval 9"/>
              <p:cNvSpPr>
                <a:spLocks noChangeArrowheads="1"/>
              </p:cNvSpPr>
              <p:nvPr/>
            </p:nvSpPr>
            <p:spPr bwMode="auto">
              <a:xfrm>
                <a:off x="5334000" y="3048000"/>
                <a:ext cx="381000" cy="381000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5" name="Line 10"/>
              <p:cNvSpPr>
                <a:spLocks noChangeShapeType="1"/>
              </p:cNvSpPr>
              <p:nvPr/>
            </p:nvSpPr>
            <p:spPr bwMode="auto">
              <a:xfrm flipH="1">
                <a:off x="3886200" y="2438400"/>
                <a:ext cx="457200" cy="533400"/>
              </a:xfrm>
              <a:prstGeom prst="line">
                <a:avLst/>
              </a:prstGeom>
              <a:noFill/>
              <a:ln w="9525">
                <a:solidFill>
                  <a:srgbClr val="00B050"/>
                </a:solidFill>
                <a:round/>
                <a:headEnd/>
                <a:tailEnd type="triangle" w="med" len="med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6" name="Line 11"/>
              <p:cNvSpPr>
                <a:spLocks noChangeShapeType="1"/>
              </p:cNvSpPr>
              <p:nvPr/>
            </p:nvSpPr>
            <p:spPr bwMode="auto">
              <a:xfrm flipH="1">
                <a:off x="3200400" y="3429000"/>
                <a:ext cx="381000" cy="838200"/>
              </a:xfrm>
              <a:prstGeom prst="line">
                <a:avLst/>
              </a:prstGeom>
              <a:noFill/>
              <a:ln w="9525">
                <a:solidFill>
                  <a:srgbClr val="00B050"/>
                </a:solidFill>
                <a:round/>
                <a:headEnd/>
                <a:tailEnd type="triangle" w="med" len="med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7" name="Line 12"/>
              <p:cNvSpPr>
                <a:spLocks noChangeShapeType="1"/>
              </p:cNvSpPr>
              <p:nvPr/>
            </p:nvSpPr>
            <p:spPr bwMode="auto">
              <a:xfrm>
                <a:off x="3886200" y="3429000"/>
                <a:ext cx="228600" cy="838200"/>
              </a:xfrm>
              <a:prstGeom prst="line">
                <a:avLst/>
              </a:prstGeom>
              <a:noFill/>
              <a:ln w="9525">
                <a:solidFill>
                  <a:srgbClr val="00B050"/>
                </a:solidFill>
                <a:round/>
                <a:headEnd/>
                <a:tailEnd type="triangle" w="med" len="med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8" name="Line 13"/>
              <p:cNvSpPr>
                <a:spLocks noChangeShapeType="1"/>
              </p:cNvSpPr>
              <p:nvPr/>
            </p:nvSpPr>
            <p:spPr bwMode="auto">
              <a:xfrm>
                <a:off x="4724400" y="2362200"/>
                <a:ext cx="609600" cy="609600"/>
              </a:xfrm>
              <a:prstGeom prst="line">
                <a:avLst/>
              </a:prstGeom>
              <a:noFill/>
              <a:ln w="9525">
                <a:solidFill>
                  <a:srgbClr val="00B050"/>
                </a:solidFill>
                <a:round/>
                <a:headEnd/>
                <a:tailEnd type="triangle" w="med" len="med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9" name="Line 14"/>
              <p:cNvSpPr>
                <a:spLocks noChangeShapeType="1"/>
              </p:cNvSpPr>
              <p:nvPr/>
            </p:nvSpPr>
            <p:spPr bwMode="auto">
              <a:xfrm flipH="1">
                <a:off x="5105400" y="3429000"/>
                <a:ext cx="304800" cy="838200"/>
              </a:xfrm>
              <a:prstGeom prst="line">
                <a:avLst/>
              </a:prstGeom>
              <a:noFill/>
              <a:ln w="9525">
                <a:solidFill>
                  <a:srgbClr val="00B050"/>
                </a:solidFill>
                <a:round/>
                <a:headEnd/>
                <a:tailEnd type="triangle" w="med" len="med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0" name="Line 15"/>
              <p:cNvSpPr>
                <a:spLocks noChangeShapeType="1"/>
              </p:cNvSpPr>
              <p:nvPr/>
            </p:nvSpPr>
            <p:spPr bwMode="auto">
              <a:xfrm>
                <a:off x="5715000" y="3429000"/>
                <a:ext cx="304800" cy="838200"/>
              </a:xfrm>
              <a:prstGeom prst="line">
                <a:avLst/>
              </a:prstGeom>
              <a:noFill/>
              <a:ln w="9525">
                <a:solidFill>
                  <a:srgbClr val="00B050"/>
                </a:solidFill>
                <a:round/>
                <a:headEnd/>
                <a:tailEnd type="triangle" w="med" len="med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27" name="Text Box 16"/>
            <p:cNvSpPr txBox="1">
              <a:spLocks noChangeArrowheads="1"/>
            </p:cNvSpPr>
            <p:nvPr/>
          </p:nvSpPr>
          <p:spPr bwMode="auto">
            <a:xfrm>
              <a:off x="2057400" y="4953000"/>
              <a:ext cx="4249904" cy="7100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 b="1" dirty="0">
                  <a:solidFill>
                    <a:srgbClr val="380BB5"/>
                  </a:solidFill>
                </a:rPr>
                <a:t>AF</a:t>
              </a:r>
              <a:r>
                <a:rPr lang="en-US" sz="2400" dirty="0">
                  <a:solidFill>
                    <a:schemeClr val="tx1"/>
                  </a:solidFill>
                </a:rPr>
                <a:t> </a:t>
              </a:r>
              <a:r>
                <a:rPr lang="en-US" sz="2400" dirty="0" smtClean="0">
                  <a:solidFill>
                    <a:srgbClr val="FF0000"/>
                  </a:solidFill>
                </a:rPr>
                <a:t>p:</a:t>
              </a:r>
              <a:r>
                <a:rPr lang="en-US" sz="2400" dirty="0">
                  <a:solidFill>
                    <a:srgbClr val="FF0000"/>
                  </a:solidFill>
                </a:rPr>
                <a:t>	</a:t>
              </a:r>
              <a:r>
                <a:rPr lang="en-US" sz="2400" dirty="0" smtClean="0">
                  <a:solidFill>
                    <a:srgbClr val="FF0000"/>
                  </a:solidFill>
                </a:rPr>
                <a:t>“p </a:t>
              </a:r>
              <a:r>
                <a:rPr lang="en-US" sz="2400" dirty="0">
                  <a:solidFill>
                    <a:srgbClr val="FF0000"/>
                  </a:solidFill>
                </a:rPr>
                <a:t>will necessarily </a:t>
              </a:r>
              <a:endParaRPr lang="en-US" sz="2400" dirty="0" smtClean="0">
                <a:solidFill>
                  <a:srgbClr val="FF0000"/>
                </a:solidFill>
              </a:endParaRPr>
            </a:p>
            <a:p>
              <a:r>
                <a:rPr lang="en-US" sz="2400" dirty="0" smtClean="0">
                  <a:solidFill>
                    <a:srgbClr val="FF0000"/>
                  </a:solidFill>
                </a:rPr>
                <a:t>               become </a:t>
              </a:r>
              <a:r>
                <a:rPr lang="en-US" sz="2400" dirty="0">
                  <a:solidFill>
                    <a:srgbClr val="FF0000"/>
                  </a:solidFill>
                </a:rPr>
                <a:t>true”</a:t>
              </a:r>
              <a:endParaRPr lang="en-US" sz="2400" dirty="0">
                <a:solidFill>
                  <a:schemeClr val="tx1"/>
                </a:solidFill>
              </a:endParaRPr>
            </a:p>
          </p:txBody>
        </p:sp>
      </p:grpSp>
      <p:sp>
        <p:nvSpPr>
          <p:cNvPr id="43" name="Rectangle 42"/>
          <p:cNvSpPr/>
          <p:nvPr/>
        </p:nvSpPr>
        <p:spPr>
          <a:xfrm>
            <a:off x="228600" y="1295400"/>
            <a:ext cx="4038600" cy="5257800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4572000" y="1295400"/>
            <a:ext cx="4191000" cy="5257800"/>
          </a:xfrm>
          <a:prstGeom prst="rect">
            <a:avLst/>
          </a:prstGeom>
          <a:solidFill>
            <a:schemeClr val="tx1">
              <a:lumMod val="65000"/>
              <a:lumOff val="35000"/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1828800" y="4114800"/>
            <a:ext cx="312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p</a:t>
            </a:r>
            <a:endParaRPr lang="en-US" dirty="0"/>
          </a:p>
        </p:txBody>
      </p:sp>
      <p:sp>
        <p:nvSpPr>
          <p:cNvPr id="45" name="Rectangle 44"/>
          <p:cNvSpPr/>
          <p:nvPr/>
        </p:nvSpPr>
        <p:spPr>
          <a:xfrm>
            <a:off x="5638800" y="4724400"/>
            <a:ext cx="312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p</a:t>
            </a:r>
            <a:endParaRPr lang="en-US" dirty="0"/>
          </a:p>
        </p:txBody>
      </p:sp>
      <p:sp>
        <p:nvSpPr>
          <p:cNvPr id="46" name="Rectangle 45"/>
          <p:cNvSpPr/>
          <p:nvPr/>
        </p:nvSpPr>
        <p:spPr>
          <a:xfrm>
            <a:off x="6545094" y="4724400"/>
            <a:ext cx="312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p</a:t>
            </a:r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7696200" y="3276600"/>
            <a:ext cx="312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p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5" grpId="0"/>
      <p:bldP spid="46" grpId="0"/>
      <p:bldP spid="4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842963" y="0"/>
            <a:ext cx="7466012" cy="1141413"/>
          </a:xfrm>
        </p:spPr>
        <p:txBody>
          <a:bodyPr/>
          <a:lstStyle/>
          <a:p>
            <a:r>
              <a:rPr lang="en-US" smtClean="0"/>
              <a:t>CTL: Computation Tree Logic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595952" y="2008628"/>
            <a:ext cx="3435556" cy="3640416"/>
            <a:chOff x="2895600" y="1981200"/>
            <a:chExt cx="3435556" cy="3433465"/>
          </a:xfrm>
        </p:grpSpPr>
        <p:sp>
          <p:nvSpPr>
            <p:cNvPr id="27651" name="Oval 3"/>
            <p:cNvSpPr>
              <a:spLocks noChangeArrowheads="1"/>
            </p:cNvSpPr>
            <p:nvPr/>
          </p:nvSpPr>
          <p:spPr bwMode="auto">
            <a:xfrm>
              <a:off x="4343400" y="1981200"/>
              <a:ext cx="381000" cy="3810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52" name="Oval 4"/>
            <p:cNvSpPr>
              <a:spLocks noChangeArrowheads="1"/>
            </p:cNvSpPr>
            <p:nvPr/>
          </p:nvSpPr>
          <p:spPr bwMode="auto">
            <a:xfrm>
              <a:off x="3581400" y="3048000"/>
              <a:ext cx="381000" cy="3810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53" name="Oval 5"/>
            <p:cNvSpPr>
              <a:spLocks noChangeArrowheads="1"/>
            </p:cNvSpPr>
            <p:nvPr/>
          </p:nvSpPr>
          <p:spPr bwMode="auto">
            <a:xfrm>
              <a:off x="4800600" y="4343400"/>
              <a:ext cx="381000" cy="3810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54" name="Oval 6"/>
            <p:cNvSpPr>
              <a:spLocks noChangeArrowheads="1"/>
            </p:cNvSpPr>
            <p:nvPr/>
          </p:nvSpPr>
          <p:spPr bwMode="auto">
            <a:xfrm>
              <a:off x="3962400" y="4343400"/>
              <a:ext cx="381000" cy="3810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55" name="Oval 7"/>
            <p:cNvSpPr>
              <a:spLocks noChangeArrowheads="1"/>
            </p:cNvSpPr>
            <p:nvPr/>
          </p:nvSpPr>
          <p:spPr bwMode="auto">
            <a:xfrm>
              <a:off x="5943600" y="4343400"/>
              <a:ext cx="381000" cy="3810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56" name="Oval 8"/>
            <p:cNvSpPr>
              <a:spLocks noChangeArrowheads="1"/>
            </p:cNvSpPr>
            <p:nvPr/>
          </p:nvSpPr>
          <p:spPr bwMode="auto">
            <a:xfrm>
              <a:off x="2895600" y="4343400"/>
              <a:ext cx="381000" cy="3810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57" name="Oval 9"/>
            <p:cNvSpPr>
              <a:spLocks noChangeArrowheads="1"/>
            </p:cNvSpPr>
            <p:nvPr/>
          </p:nvSpPr>
          <p:spPr bwMode="auto">
            <a:xfrm>
              <a:off x="5334000" y="3048000"/>
              <a:ext cx="381000" cy="3810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58" name="Line 10"/>
            <p:cNvSpPr>
              <a:spLocks noChangeShapeType="1"/>
            </p:cNvSpPr>
            <p:nvPr/>
          </p:nvSpPr>
          <p:spPr bwMode="auto">
            <a:xfrm flipH="1">
              <a:off x="3886200" y="2438400"/>
              <a:ext cx="457200" cy="533400"/>
            </a:xfrm>
            <a:prstGeom prst="line">
              <a:avLst/>
            </a:prstGeom>
            <a:noFill/>
            <a:ln w="9525">
              <a:solidFill>
                <a:srgbClr val="00B050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59" name="Line 11"/>
            <p:cNvSpPr>
              <a:spLocks noChangeShapeType="1"/>
            </p:cNvSpPr>
            <p:nvPr/>
          </p:nvSpPr>
          <p:spPr bwMode="auto">
            <a:xfrm flipH="1">
              <a:off x="3200400" y="3429000"/>
              <a:ext cx="381000" cy="838200"/>
            </a:xfrm>
            <a:prstGeom prst="line">
              <a:avLst/>
            </a:prstGeom>
            <a:noFill/>
            <a:ln w="9525">
              <a:solidFill>
                <a:srgbClr val="00B050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60" name="Line 12"/>
            <p:cNvSpPr>
              <a:spLocks noChangeShapeType="1"/>
            </p:cNvSpPr>
            <p:nvPr/>
          </p:nvSpPr>
          <p:spPr bwMode="auto">
            <a:xfrm>
              <a:off x="3886200" y="3429000"/>
              <a:ext cx="228600" cy="838200"/>
            </a:xfrm>
            <a:prstGeom prst="line">
              <a:avLst/>
            </a:prstGeom>
            <a:noFill/>
            <a:ln w="9525">
              <a:solidFill>
                <a:srgbClr val="00B050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61" name="Line 13"/>
            <p:cNvSpPr>
              <a:spLocks noChangeShapeType="1"/>
            </p:cNvSpPr>
            <p:nvPr/>
          </p:nvSpPr>
          <p:spPr bwMode="auto">
            <a:xfrm>
              <a:off x="4724400" y="2362200"/>
              <a:ext cx="609600" cy="609600"/>
            </a:xfrm>
            <a:prstGeom prst="line">
              <a:avLst/>
            </a:prstGeom>
            <a:noFill/>
            <a:ln w="9525">
              <a:solidFill>
                <a:srgbClr val="00B050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62" name="Line 14"/>
            <p:cNvSpPr>
              <a:spLocks noChangeShapeType="1"/>
            </p:cNvSpPr>
            <p:nvPr/>
          </p:nvSpPr>
          <p:spPr bwMode="auto">
            <a:xfrm flipH="1">
              <a:off x="5105400" y="3429000"/>
              <a:ext cx="304800" cy="838200"/>
            </a:xfrm>
            <a:prstGeom prst="line">
              <a:avLst/>
            </a:prstGeom>
            <a:noFill/>
            <a:ln w="9525">
              <a:solidFill>
                <a:srgbClr val="00B050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63" name="Line 15"/>
            <p:cNvSpPr>
              <a:spLocks noChangeShapeType="1"/>
            </p:cNvSpPr>
            <p:nvPr/>
          </p:nvSpPr>
          <p:spPr bwMode="auto">
            <a:xfrm>
              <a:off x="5715000" y="3429000"/>
              <a:ext cx="304800" cy="838200"/>
            </a:xfrm>
            <a:prstGeom prst="line">
              <a:avLst/>
            </a:prstGeom>
            <a:noFill/>
            <a:ln w="9525">
              <a:solidFill>
                <a:srgbClr val="00B050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64" name="Text Box 16"/>
            <p:cNvSpPr txBox="1">
              <a:spLocks noChangeArrowheads="1"/>
            </p:cNvSpPr>
            <p:nvPr/>
          </p:nvSpPr>
          <p:spPr bwMode="auto">
            <a:xfrm>
              <a:off x="2895600" y="4953000"/>
              <a:ext cx="3435556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 b="1" dirty="0">
                  <a:solidFill>
                    <a:srgbClr val="380BB5"/>
                  </a:solidFill>
                </a:rPr>
                <a:t>AG</a:t>
              </a:r>
              <a:r>
                <a:rPr lang="en-US" sz="2400" dirty="0">
                  <a:solidFill>
                    <a:schemeClr val="tx1"/>
                  </a:solidFill>
                </a:rPr>
                <a:t> </a:t>
              </a:r>
              <a:r>
                <a:rPr lang="en-US" sz="2400" dirty="0" smtClean="0">
                  <a:solidFill>
                    <a:srgbClr val="FF0000"/>
                  </a:solidFill>
                </a:rPr>
                <a:t>p: “</a:t>
              </a:r>
              <a:r>
                <a:rPr lang="en-US" sz="2400" dirty="0">
                  <a:solidFill>
                    <a:srgbClr val="FF0000"/>
                  </a:solidFill>
                </a:rPr>
                <a:t>p</a:t>
              </a:r>
              <a:r>
                <a:rPr lang="en-US" sz="2400" dirty="0" smtClean="0">
                  <a:solidFill>
                    <a:srgbClr val="FF0000"/>
                  </a:solidFill>
                </a:rPr>
                <a:t> </a:t>
              </a:r>
              <a:r>
                <a:rPr lang="en-US" sz="2400" dirty="0">
                  <a:solidFill>
                    <a:srgbClr val="FF0000"/>
                  </a:solidFill>
                </a:rPr>
                <a:t>is an invariant”</a:t>
              </a:r>
              <a:endParaRPr lang="en-US" sz="2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4942115" y="1746961"/>
            <a:ext cx="3497893" cy="4032009"/>
            <a:chOff x="2590800" y="1981200"/>
            <a:chExt cx="3733800" cy="3802797"/>
          </a:xfrm>
        </p:grpSpPr>
        <p:sp>
          <p:nvSpPr>
            <p:cNvPr id="19" name="Oval 3"/>
            <p:cNvSpPr>
              <a:spLocks noChangeArrowheads="1"/>
            </p:cNvSpPr>
            <p:nvPr/>
          </p:nvSpPr>
          <p:spPr bwMode="auto">
            <a:xfrm>
              <a:off x="4343400" y="1981200"/>
              <a:ext cx="381000" cy="3810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Oval 4"/>
            <p:cNvSpPr>
              <a:spLocks noChangeArrowheads="1"/>
            </p:cNvSpPr>
            <p:nvPr/>
          </p:nvSpPr>
          <p:spPr bwMode="auto">
            <a:xfrm>
              <a:off x="3581400" y="3048000"/>
              <a:ext cx="381000" cy="3810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Oval 5"/>
            <p:cNvSpPr>
              <a:spLocks noChangeArrowheads="1"/>
            </p:cNvSpPr>
            <p:nvPr/>
          </p:nvSpPr>
          <p:spPr bwMode="auto">
            <a:xfrm>
              <a:off x="4800600" y="4343400"/>
              <a:ext cx="381000" cy="381000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" name="Oval 6"/>
            <p:cNvSpPr>
              <a:spLocks noChangeArrowheads="1"/>
            </p:cNvSpPr>
            <p:nvPr/>
          </p:nvSpPr>
          <p:spPr bwMode="auto">
            <a:xfrm>
              <a:off x="3962400" y="4343400"/>
              <a:ext cx="381000" cy="381000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" name="Oval 7"/>
            <p:cNvSpPr>
              <a:spLocks noChangeArrowheads="1"/>
            </p:cNvSpPr>
            <p:nvPr/>
          </p:nvSpPr>
          <p:spPr bwMode="auto">
            <a:xfrm>
              <a:off x="5943600" y="4343400"/>
              <a:ext cx="381000" cy="381000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" name="Oval 8"/>
            <p:cNvSpPr>
              <a:spLocks noChangeArrowheads="1"/>
            </p:cNvSpPr>
            <p:nvPr/>
          </p:nvSpPr>
          <p:spPr bwMode="auto">
            <a:xfrm>
              <a:off x="2895600" y="4343400"/>
              <a:ext cx="381000" cy="3810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" name="Oval 9"/>
            <p:cNvSpPr>
              <a:spLocks noChangeArrowheads="1"/>
            </p:cNvSpPr>
            <p:nvPr/>
          </p:nvSpPr>
          <p:spPr bwMode="auto">
            <a:xfrm>
              <a:off x="5334000" y="3048000"/>
              <a:ext cx="381000" cy="381000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" name="Line 10"/>
            <p:cNvSpPr>
              <a:spLocks noChangeShapeType="1"/>
            </p:cNvSpPr>
            <p:nvPr/>
          </p:nvSpPr>
          <p:spPr bwMode="auto">
            <a:xfrm flipH="1">
              <a:off x="3886200" y="2438400"/>
              <a:ext cx="457200" cy="533400"/>
            </a:xfrm>
            <a:prstGeom prst="line">
              <a:avLst/>
            </a:prstGeom>
            <a:noFill/>
            <a:ln w="9525">
              <a:solidFill>
                <a:srgbClr val="00B050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" name="Line 11"/>
            <p:cNvSpPr>
              <a:spLocks noChangeShapeType="1"/>
            </p:cNvSpPr>
            <p:nvPr/>
          </p:nvSpPr>
          <p:spPr bwMode="auto">
            <a:xfrm flipH="1">
              <a:off x="3200400" y="3429000"/>
              <a:ext cx="381000" cy="838200"/>
            </a:xfrm>
            <a:prstGeom prst="line">
              <a:avLst/>
            </a:prstGeom>
            <a:noFill/>
            <a:ln w="9525">
              <a:solidFill>
                <a:srgbClr val="00B050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" name="Line 12"/>
            <p:cNvSpPr>
              <a:spLocks noChangeShapeType="1"/>
            </p:cNvSpPr>
            <p:nvPr/>
          </p:nvSpPr>
          <p:spPr bwMode="auto">
            <a:xfrm>
              <a:off x="3886200" y="3429000"/>
              <a:ext cx="228600" cy="838200"/>
            </a:xfrm>
            <a:prstGeom prst="line">
              <a:avLst/>
            </a:prstGeom>
            <a:noFill/>
            <a:ln w="9525">
              <a:solidFill>
                <a:srgbClr val="00B050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" name="Line 13"/>
            <p:cNvSpPr>
              <a:spLocks noChangeShapeType="1"/>
            </p:cNvSpPr>
            <p:nvPr/>
          </p:nvSpPr>
          <p:spPr bwMode="auto">
            <a:xfrm>
              <a:off x="4724400" y="2362200"/>
              <a:ext cx="609600" cy="609600"/>
            </a:xfrm>
            <a:prstGeom prst="line">
              <a:avLst/>
            </a:prstGeom>
            <a:noFill/>
            <a:ln w="9525">
              <a:solidFill>
                <a:srgbClr val="00B050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" name="Line 14"/>
            <p:cNvSpPr>
              <a:spLocks noChangeShapeType="1"/>
            </p:cNvSpPr>
            <p:nvPr/>
          </p:nvSpPr>
          <p:spPr bwMode="auto">
            <a:xfrm flipH="1">
              <a:off x="5105400" y="3429000"/>
              <a:ext cx="304800" cy="838200"/>
            </a:xfrm>
            <a:prstGeom prst="line">
              <a:avLst/>
            </a:prstGeom>
            <a:noFill/>
            <a:ln w="9525">
              <a:solidFill>
                <a:srgbClr val="00B050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" name="Line 15"/>
            <p:cNvSpPr>
              <a:spLocks noChangeShapeType="1"/>
            </p:cNvSpPr>
            <p:nvPr/>
          </p:nvSpPr>
          <p:spPr bwMode="auto">
            <a:xfrm>
              <a:off x="5715000" y="3429000"/>
              <a:ext cx="304800" cy="838200"/>
            </a:xfrm>
            <a:prstGeom prst="line">
              <a:avLst/>
            </a:prstGeom>
            <a:noFill/>
            <a:ln w="9525">
              <a:solidFill>
                <a:srgbClr val="00B050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" name="Text Box 16"/>
            <p:cNvSpPr txBox="1">
              <a:spLocks noChangeArrowheads="1"/>
            </p:cNvSpPr>
            <p:nvPr/>
          </p:nvSpPr>
          <p:spPr bwMode="auto">
            <a:xfrm>
              <a:off x="2590800" y="4953000"/>
              <a:ext cx="3537214" cy="8309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 b="1" dirty="0">
                  <a:solidFill>
                    <a:srgbClr val="380BB5"/>
                  </a:solidFill>
                </a:rPr>
                <a:t>EG</a:t>
              </a:r>
              <a:r>
                <a:rPr lang="en-US" sz="2400" dirty="0">
                  <a:solidFill>
                    <a:schemeClr val="tx1"/>
                  </a:solidFill>
                </a:rPr>
                <a:t> </a:t>
              </a:r>
              <a:r>
                <a:rPr lang="en-US" sz="2400" dirty="0" smtClean="0">
                  <a:solidFill>
                    <a:srgbClr val="FF0000"/>
                  </a:solidFill>
                </a:rPr>
                <a:t>p:  “</a:t>
              </a:r>
              <a:r>
                <a:rPr lang="en-US" sz="2400" dirty="0">
                  <a:solidFill>
                    <a:srgbClr val="FF0000"/>
                  </a:solidFill>
                </a:rPr>
                <a:t>p</a:t>
              </a:r>
              <a:r>
                <a:rPr lang="en-US" sz="2400" dirty="0" smtClean="0">
                  <a:solidFill>
                    <a:srgbClr val="FF0000"/>
                  </a:solidFill>
                </a:rPr>
                <a:t> </a:t>
              </a:r>
              <a:r>
                <a:rPr lang="en-US" sz="2400" dirty="0">
                  <a:solidFill>
                    <a:srgbClr val="FF0000"/>
                  </a:solidFill>
                </a:rPr>
                <a:t>is a potential </a:t>
              </a:r>
              <a:endParaRPr lang="en-US" sz="2400" dirty="0" smtClean="0">
                <a:solidFill>
                  <a:srgbClr val="FF0000"/>
                </a:solidFill>
              </a:endParaRPr>
            </a:p>
            <a:p>
              <a:r>
                <a:rPr lang="en-US" sz="2400" dirty="0" smtClean="0">
                  <a:solidFill>
                    <a:srgbClr val="FF0000"/>
                  </a:solidFill>
                </a:rPr>
                <a:t>            invariant</a:t>
              </a:r>
              <a:r>
                <a:rPr lang="en-US" sz="2400" dirty="0">
                  <a:solidFill>
                    <a:srgbClr val="FF0000"/>
                  </a:solidFill>
                </a:rPr>
                <a:t>”</a:t>
              </a:r>
              <a:endParaRPr lang="en-US" sz="2400" dirty="0">
                <a:solidFill>
                  <a:schemeClr val="tx1"/>
                </a:solidFill>
              </a:endParaRPr>
            </a:p>
          </p:txBody>
        </p:sp>
      </p:grpSp>
      <p:sp>
        <p:nvSpPr>
          <p:cNvPr id="36" name="Rectangle 35"/>
          <p:cNvSpPr/>
          <p:nvPr/>
        </p:nvSpPr>
        <p:spPr>
          <a:xfrm>
            <a:off x="503832" y="1666168"/>
            <a:ext cx="3810000" cy="4201232"/>
          </a:xfrm>
          <a:prstGeom prst="rect">
            <a:avLst/>
          </a:prstGeom>
          <a:solidFill>
            <a:schemeClr val="tx1">
              <a:lumMod val="65000"/>
              <a:lumOff val="35000"/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4790368" y="1666168"/>
            <a:ext cx="3886200" cy="4201232"/>
          </a:xfrm>
          <a:prstGeom prst="rect">
            <a:avLst/>
          </a:prstGeom>
          <a:solidFill>
            <a:schemeClr val="tx1">
              <a:lumMod val="65000"/>
              <a:lumOff val="35000"/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2098344" y="1994158"/>
            <a:ext cx="312906" cy="3915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p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322696" y="3110788"/>
            <a:ext cx="312906" cy="3915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p</a:t>
            </a:r>
            <a:endParaRPr lang="en-US" dirty="0"/>
          </a:p>
        </p:txBody>
      </p:sp>
      <p:sp>
        <p:nvSpPr>
          <p:cNvPr id="39" name="Rectangle 38"/>
          <p:cNvSpPr/>
          <p:nvPr/>
        </p:nvSpPr>
        <p:spPr>
          <a:xfrm>
            <a:off x="631208" y="4490298"/>
            <a:ext cx="312906" cy="3915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p</a:t>
            </a:r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1703696" y="4490298"/>
            <a:ext cx="312906" cy="3915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p</a:t>
            </a:r>
            <a:endParaRPr lang="en-US" dirty="0"/>
          </a:p>
        </p:txBody>
      </p:sp>
      <p:sp>
        <p:nvSpPr>
          <p:cNvPr id="41" name="Rectangle 40"/>
          <p:cNvSpPr/>
          <p:nvPr/>
        </p:nvSpPr>
        <p:spPr>
          <a:xfrm>
            <a:off x="3075296" y="3116819"/>
            <a:ext cx="312906" cy="3915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p</a:t>
            </a:r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2522560" y="4490298"/>
            <a:ext cx="312906" cy="3915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p</a:t>
            </a:r>
            <a:endParaRPr lang="en-US" dirty="0"/>
          </a:p>
        </p:txBody>
      </p:sp>
      <p:sp>
        <p:nvSpPr>
          <p:cNvPr id="43" name="Rectangle 42"/>
          <p:cNvSpPr/>
          <p:nvPr/>
        </p:nvSpPr>
        <p:spPr>
          <a:xfrm>
            <a:off x="3679208" y="4490298"/>
            <a:ext cx="312906" cy="3915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p</a:t>
            </a:r>
            <a:endParaRPr lang="en-US" dirty="0"/>
          </a:p>
        </p:txBody>
      </p:sp>
      <p:sp>
        <p:nvSpPr>
          <p:cNvPr id="44" name="Rectangle 43"/>
          <p:cNvSpPr/>
          <p:nvPr/>
        </p:nvSpPr>
        <p:spPr>
          <a:xfrm>
            <a:off x="6629400" y="1751779"/>
            <a:ext cx="312906" cy="3915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p</a:t>
            </a:r>
            <a:endParaRPr lang="en-US" dirty="0"/>
          </a:p>
        </p:txBody>
      </p:sp>
      <p:sp>
        <p:nvSpPr>
          <p:cNvPr id="45" name="Rectangle 44"/>
          <p:cNvSpPr/>
          <p:nvPr/>
        </p:nvSpPr>
        <p:spPr>
          <a:xfrm>
            <a:off x="5894696" y="2859969"/>
            <a:ext cx="312906" cy="3915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p</a:t>
            </a:r>
            <a:endParaRPr lang="en-US" dirty="0"/>
          </a:p>
        </p:txBody>
      </p:sp>
      <p:sp>
        <p:nvSpPr>
          <p:cNvPr id="46" name="Rectangle 45"/>
          <p:cNvSpPr/>
          <p:nvPr/>
        </p:nvSpPr>
        <p:spPr>
          <a:xfrm>
            <a:off x="5257800" y="4233449"/>
            <a:ext cx="312906" cy="3915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p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>
    <p:pull dir="d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44" grpId="0"/>
      <p:bldP spid="45" grpId="0"/>
      <p:bldP spid="4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848600" cy="760413"/>
          </a:xfrm>
        </p:spPr>
        <p:txBody>
          <a:bodyPr/>
          <a:lstStyle/>
          <a:p>
            <a:pPr eaLnBrk="1" hangingPunct="1"/>
            <a:r>
              <a:rPr lang="en-US" altLang="zh-CN" dirty="0" smtClean="0"/>
              <a:t>Networks exist </a:t>
            </a:r>
            <a:r>
              <a:rPr lang="en-US" altLang="zh-CN" dirty="0"/>
              <a:t>everywhere</a:t>
            </a:r>
          </a:p>
        </p:txBody>
      </p:sp>
      <p:sp>
        <p:nvSpPr>
          <p:cNvPr id="22532" name="Text Box 6"/>
          <p:cNvSpPr txBox="1">
            <a:spLocks noChangeArrowheads="1"/>
          </p:cNvSpPr>
          <p:nvPr/>
        </p:nvSpPr>
        <p:spPr bwMode="auto">
          <a:xfrm>
            <a:off x="5034772" y="6091535"/>
            <a:ext cx="264793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dirty="0" smtClean="0"/>
              <a:t>Cellular Pathways</a:t>
            </a:r>
            <a:endParaRPr lang="en-US" dirty="0"/>
          </a:p>
        </p:txBody>
      </p:sp>
      <p:pic>
        <p:nvPicPr>
          <p:cNvPr id="22533" name="Picture 7" descr="interne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352800"/>
            <a:ext cx="3144896" cy="290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34" name="Text Box 8"/>
          <p:cNvSpPr txBox="1">
            <a:spLocks noChangeArrowheads="1"/>
          </p:cNvSpPr>
          <p:nvPr/>
        </p:nvSpPr>
        <p:spPr bwMode="auto">
          <a:xfrm>
            <a:off x="990600" y="2971800"/>
            <a:ext cx="258603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dirty="0"/>
              <a:t>Social </a:t>
            </a:r>
            <a:r>
              <a:rPr lang="en-US" dirty="0" smtClean="0"/>
              <a:t>Network</a:t>
            </a:r>
            <a:endParaRPr lang="en-US" dirty="0"/>
          </a:p>
        </p:txBody>
      </p:sp>
      <p:sp>
        <p:nvSpPr>
          <p:cNvPr id="22536" name="Text Box 14"/>
          <p:cNvSpPr txBox="1">
            <a:spLocks noChangeArrowheads="1"/>
          </p:cNvSpPr>
          <p:nvPr/>
        </p:nvSpPr>
        <p:spPr bwMode="auto">
          <a:xfrm>
            <a:off x="5562599" y="3124200"/>
            <a:ext cx="129540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dirty="0" smtClean="0"/>
              <a:t>Circuits</a:t>
            </a:r>
            <a:endParaRPr lang="en-US" dirty="0"/>
          </a:p>
        </p:txBody>
      </p:sp>
      <p:pic>
        <p:nvPicPr>
          <p:cNvPr id="22537" name="Picture 15" descr="friendste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219200"/>
            <a:ext cx="2287587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38" name="Text Box 17"/>
          <p:cNvSpPr txBox="1">
            <a:spLocks noChangeArrowheads="1"/>
          </p:cNvSpPr>
          <p:nvPr/>
        </p:nvSpPr>
        <p:spPr bwMode="auto">
          <a:xfrm>
            <a:off x="1447800" y="6096000"/>
            <a:ext cx="123666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dirty="0"/>
              <a:t>Internet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8200" y="1219200"/>
            <a:ext cx="3429000" cy="1981200"/>
          </a:xfrm>
          <a:prstGeom prst="rect">
            <a:avLst/>
          </a:prstGeom>
        </p:spPr>
      </p:pic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2988" y="3657600"/>
            <a:ext cx="3473786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98749593"/>
      </p:ext>
    </p:extLst>
  </p:cSld>
  <p:clrMapOvr>
    <a:masterClrMapping/>
  </p:clrMapOvr>
  <p:transition xmlns:p14="http://schemas.microsoft.com/office/powerpoint/2010/main" advTm="41667"/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le 1"/>
          <p:cNvSpPr>
            <a:spLocks noGrp="1"/>
          </p:cNvSpPr>
          <p:nvPr>
            <p:ph type="title"/>
          </p:nvPr>
        </p:nvSpPr>
        <p:spPr>
          <a:xfrm>
            <a:off x="304800" y="57151"/>
            <a:ext cx="8610600" cy="704849"/>
          </a:xfrm>
        </p:spPr>
        <p:txBody>
          <a:bodyPr/>
          <a:lstStyle/>
          <a:p>
            <a:pPr>
              <a:defRPr/>
            </a:pPr>
            <a:r>
              <a:rPr lang="en-US" altLang="zh-CN" kern="1200" dirty="0" smtClean="0">
                <a:latin typeface="Times New Roman" pitchFamily="18" charset="0"/>
                <a:ea typeface="宋体" pitchFamily="2" charset="-122"/>
              </a:rPr>
              <a:t>Symbolic Model Checking</a:t>
            </a:r>
          </a:p>
        </p:txBody>
      </p:sp>
      <p:sp>
        <p:nvSpPr>
          <p:cNvPr id="4" name="Rectangle 3"/>
          <p:cNvSpPr/>
          <p:nvPr/>
        </p:nvSpPr>
        <p:spPr>
          <a:xfrm>
            <a:off x="304800" y="751582"/>
            <a:ext cx="8610600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2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Symbolic Model Verifier </a:t>
            </a:r>
            <a:r>
              <a:rPr lang="en-US" sz="22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sz="22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SMV</a:t>
            </a:r>
            <a:r>
              <a:rPr lang="en-US" sz="22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) is the first model checker based on </a:t>
            </a:r>
            <a:r>
              <a:rPr lang="en-US" sz="220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ordered binary decision diagram</a:t>
            </a:r>
            <a:r>
              <a:rPr lang="en-US" sz="22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(</a:t>
            </a:r>
            <a:r>
              <a:rPr lang="en-US" sz="22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OBDD</a:t>
            </a:r>
            <a:r>
              <a:rPr lang="en-US" sz="22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) to verify </a:t>
            </a:r>
            <a:r>
              <a:rPr lang="en-US" sz="22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CTL</a:t>
            </a:r>
            <a:r>
              <a:rPr lang="en-US" sz="22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property. </a:t>
            </a:r>
          </a:p>
          <a:p>
            <a:endParaRPr lang="en-US" sz="500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en-US" sz="1200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000" dirty="0" smtClean="0">
                <a:solidFill>
                  <a:srgbClr val="000000"/>
                </a:solidFill>
              </a:rPr>
              <a:t>SMV</a:t>
            </a:r>
            <a:r>
              <a:rPr lang="en-US" sz="2000" dirty="0" smtClean="0">
                <a:solidFill>
                  <a:schemeClr val="tx1"/>
                </a:solidFill>
              </a:rPr>
              <a:t> </a:t>
            </a:r>
            <a:r>
              <a:rPr lang="en-US" sz="2000" dirty="0">
                <a:solidFill>
                  <a:schemeClr val="tx1"/>
                </a:solidFill>
              </a:rPr>
              <a:t>can check up to </a:t>
            </a:r>
            <a:r>
              <a:rPr lang="en-US" sz="2000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10</a:t>
            </a:r>
            <a:r>
              <a:rPr lang="en-US" sz="2000" b="1" baseline="300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100</a:t>
            </a:r>
            <a:r>
              <a:rPr lang="en-US" sz="20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>
                <a:solidFill>
                  <a:srgbClr val="000000"/>
                </a:solidFill>
              </a:rPr>
              <a:t>possible states</a:t>
            </a:r>
            <a:r>
              <a:rPr lang="en-US" sz="2000" dirty="0" smtClean="0">
                <a:solidFill>
                  <a:srgbClr val="000000"/>
                </a:solidFill>
              </a:rPr>
              <a:t>!</a:t>
            </a:r>
            <a:endParaRPr lang="en-US" sz="1600" dirty="0">
              <a:solidFill>
                <a:srgbClr val="000000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609601" y="2398113"/>
            <a:ext cx="7673234" cy="4013273"/>
            <a:chOff x="609601" y="2398113"/>
            <a:chExt cx="7673234" cy="4013273"/>
          </a:xfrm>
        </p:grpSpPr>
        <p:grpSp>
          <p:nvGrpSpPr>
            <p:cNvPr id="6" name="Group 5"/>
            <p:cNvGrpSpPr/>
            <p:nvPr/>
          </p:nvGrpSpPr>
          <p:grpSpPr>
            <a:xfrm>
              <a:off x="609601" y="2398113"/>
              <a:ext cx="7673234" cy="3850286"/>
              <a:chOff x="447776" y="2206625"/>
              <a:chExt cx="8302524" cy="3815254"/>
            </a:xfrm>
          </p:grpSpPr>
          <p:sp>
            <p:nvSpPr>
              <p:cNvPr id="7" name="AutoShape 3"/>
              <p:cNvSpPr>
                <a:spLocks noChangeArrowheads="1"/>
              </p:cNvSpPr>
              <p:nvPr/>
            </p:nvSpPr>
            <p:spPr bwMode="auto">
              <a:xfrm>
                <a:off x="530224" y="2989263"/>
                <a:ext cx="2256825" cy="960437"/>
              </a:xfrm>
              <a:prstGeom prst="roundRect">
                <a:avLst>
                  <a:gd name="adj" fmla="val 16667"/>
                </a:avLst>
              </a:prstGeom>
              <a:solidFill>
                <a:srgbClr val="92D050"/>
              </a:solidFill>
              <a:ln w="9360">
                <a:solidFill>
                  <a:srgbClr val="292989"/>
                </a:solidFill>
                <a:miter lim="800000"/>
                <a:headEnd/>
                <a:tailEnd/>
              </a:ln>
              <a:effectLst>
                <a:outerShdw dist="38184" dir="2700000" algn="ctr" rotWithShape="0">
                  <a:srgbClr val="000000">
                    <a:alpha val="40033"/>
                  </a:srgbClr>
                </a:outerShdw>
              </a:effectLst>
            </p:spPr>
            <p:txBody>
              <a:bodyPr lIns="90000" tIns="46800" rIns="90000" bIns="46800" anchor="ctr"/>
              <a:lstStyle/>
              <a:p>
                <a:pPr algn="ctr">
                  <a:buClr>
                    <a:srgbClr val="000000"/>
                  </a:buClr>
                  <a:buSzPct val="100000"/>
                  <a:buFont typeface="Times New Roman" pitchFamily="16" charset="0"/>
                  <a:buNone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/>
                </a:pPr>
                <a:r>
                  <a:rPr lang="en-US" sz="2000" b="1" dirty="0">
                    <a:solidFill>
                      <a:srgbClr val="FF0000"/>
                    </a:solidFill>
                    <a:latin typeface="Arial" charset="0"/>
                    <a:cs typeface="Arial" charset="0"/>
                  </a:rPr>
                  <a:t>Model </a:t>
                </a:r>
                <a:r>
                  <a:rPr lang="en-US" sz="2000" b="1" dirty="0" smtClean="0">
                    <a:solidFill>
                      <a:srgbClr val="FF0000"/>
                    </a:solidFill>
                    <a:latin typeface="Lucida Calligraphy" pitchFamily="64" charset="0"/>
                    <a:cs typeface="Arial" charset="0"/>
                  </a:rPr>
                  <a:t>M</a:t>
                </a:r>
              </a:p>
              <a:p>
                <a:pPr algn="ctr">
                  <a:buClr>
                    <a:srgbClr val="000000"/>
                  </a:buClr>
                  <a:buSzPct val="100000"/>
                  <a:buFont typeface="Times New Roman" pitchFamily="16" charset="0"/>
                  <a:buNone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/>
                </a:pPr>
                <a:r>
                  <a:rPr lang="en-US" sz="2000" dirty="0" smtClean="0">
                    <a:solidFill>
                      <a:srgbClr val="000000"/>
                    </a:solidFill>
                    <a:latin typeface="Arial" charset="0"/>
                    <a:cs typeface="Arial" charset="0"/>
                  </a:rPr>
                  <a:t>Discrete value /Boolean</a:t>
                </a:r>
                <a:endParaRPr lang="en-US" sz="2000" dirty="0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9" name="AutoShape 5"/>
              <p:cNvSpPr>
                <a:spLocks noChangeArrowheads="1"/>
              </p:cNvSpPr>
              <p:nvPr/>
            </p:nvSpPr>
            <p:spPr bwMode="auto">
              <a:xfrm>
                <a:off x="447776" y="2803525"/>
                <a:ext cx="2411314" cy="1557208"/>
              </a:xfrm>
              <a:prstGeom prst="roundRect">
                <a:avLst>
                  <a:gd name="adj" fmla="val 16667"/>
                </a:avLst>
              </a:prstGeom>
              <a:noFill/>
              <a:ln w="25560">
                <a:solidFill>
                  <a:schemeClr val="tx1"/>
                </a:solidFill>
                <a:prstDash val="sysDot"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:endParaRPr lang="en-US" dirty="0"/>
              </a:p>
            </p:txBody>
          </p:sp>
          <p:sp>
            <p:nvSpPr>
              <p:cNvPr id="10" name="Text Box 7"/>
              <p:cNvSpPr txBox="1">
                <a:spLocks noChangeArrowheads="1"/>
              </p:cNvSpPr>
              <p:nvPr/>
            </p:nvSpPr>
            <p:spPr bwMode="auto">
              <a:xfrm>
                <a:off x="1246102" y="2255946"/>
                <a:ext cx="952763" cy="368133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</p:spPr>
            <p:txBody>
              <a:bodyPr wrap="none" lIns="90000" tIns="46800" rIns="90000" bIns="46800">
                <a:spAutoFit/>
              </a:bodyPr>
              <a:lstStyle/>
              <a:p>
                <a:pPr algn="ctr"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</a:pPr>
                <a:r>
                  <a:rPr lang="en-US" b="1" dirty="0" smtClean="0">
                    <a:solidFill>
                      <a:srgbClr val="0000FF"/>
                    </a:solidFill>
                  </a:rPr>
                  <a:t>Model</a:t>
                </a:r>
                <a:endParaRPr lang="en-US" b="1" dirty="0">
                  <a:solidFill>
                    <a:srgbClr val="0000FF"/>
                  </a:solidFill>
                </a:endParaRPr>
              </a:p>
            </p:txBody>
          </p:sp>
          <p:sp>
            <p:nvSpPr>
              <p:cNvPr id="11" name="AutoShape 8"/>
              <p:cNvSpPr>
                <a:spLocks noChangeArrowheads="1"/>
              </p:cNvSpPr>
              <p:nvPr/>
            </p:nvSpPr>
            <p:spPr bwMode="auto">
              <a:xfrm>
                <a:off x="3709988" y="2761829"/>
                <a:ext cx="2700338" cy="1976437"/>
              </a:xfrm>
              <a:prstGeom prst="roundRect">
                <a:avLst>
                  <a:gd name="adj" fmla="val 16667"/>
                </a:avLst>
              </a:prstGeom>
              <a:noFill/>
              <a:ln w="25560">
                <a:solidFill>
                  <a:schemeClr val="tx1"/>
                </a:solidFill>
                <a:prstDash val="sysDot"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:endParaRPr lang="en-US"/>
              </a:p>
            </p:txBody>
          </p:sp>
          <p:sp>
            <p:nvSpPr>
              <p:cNvPr id="12" name="Text Box 9"/>
              <p:cNvSpPr txBox="1">
                <a:spLocks noChangeArrowheads="1"/>
              </p:cNvSpPr>
              <p:nvPr/>
            </p:nvSpPr>
            <p:spPr bwMode="auto">
              <a:xfrm>
                <a:off x="3673475" y="2206625"/>
                <a:ext cx="2551755" cy="368133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</p:spPr>
            <p:txBody>
              <a:bodyPr wrap="none" lIns="90000" tIns="46800" rIns="90000" bIns="46800">
                <a:spAutoFit/>
              </a:bodyPr>
              <a:lstStyle/>
              <a:p>
                <a:pPr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</a:pPr>
                <a:r>
                  <a:rPr lang="en-US" b="1" dirty="0" smtClean="0">
                    <a:solidFill>
                      <a:srgbClr val="FF0000"/>
                    </a:solidFill>
                  </a:rPr>
                  <a:t>      Model </a:t>
                </a:r>
                <a:r>
                  <a:rPr lang="en-US" b="1" dirty="0">
                    <a:solidFill>
                      <a:srgbClr val="FF0000"/>
                    </a:solidFill>
                  </a:rPr>
                  <a:t>Checker</a:t>
                </a:r>
              </a:p>
            </p:txBody>
          </p:sp>
          <p:sp>
            <p:nvSpPr>
              <p:cNvPr id="15" name="Rectangle 14"/>
              <p:cNvSpPr>
                <a:spLocks noChangeArrowheads="1"/>
              </p:cNvSpPr>
              <p:nvPr/>
            </p:nvSpPr>
            <p:spPr bwMode="auto">
              <a:xfrm>
                <a:off x="839788" y="4727776"/>
                <a:ext cx="1657350" cy="1294103"/>
              </a:xfrm>
              <a:prstGeom prst="rect">
                <a:avLst/>
              </a:prstGeom>
              <a:solidFill>
                <a:srgbClr val="FFC000"/>
              </a:solidFill>
              <a:ln w="9360">
                <a:solidFill>
                  <a:srgbClr val="B6DCDF"/>
                </a:solidFill>
                <a:miter lim="800000"/>
                <a:headEnd/>
                <a:tailEnd/>
              </a:ln>
              <a:effectLst>
                <a:outerShdw dist="38184" dir="2700000" algn="ctr" rotWithShape="0">
                  <a:srgbClr val="000000">
                    <a:alpha val="40033"/>
                  </a:srgbClr>
                </a:outerShdw>
              </a:effectLst>
            </p:spPr>
            <p:txBody>
              <a:bodyPr lIns="90000" tIns="46800" rIns="90000" bIns="46800" anchor="ctr"/>
              <a:lstStyle/>
              <a:p>
                <a:pPr algn="ctr">
                  <a:buClr>
                    <a:srgbClr val="000000"/>
                  </a:buClr>
                  <a:buSzPct val="100000"/>
                  <a:buFont typeface="Times New Roman" pitchFamily="16" charset="0"/>
                  <a:buNone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/>
                </a:pPr>
                <a:r>
                  <a:rPr lang="en-US" sz="2000" b="1" dirty="0" smtClean="0">
                    <a:solidFill>
                      <a:srgbClr val="FF0000"/>
                    </a:solidFill>
                  </a:rPr>
                  <a:t>CTL</a:t>
                </a:r>
                <a:r>
                  <a:rPr lang="en-US" sz="2000" dirty="0" smtClean="0">
                    <a:solidFill>
                      <a:srgbClr val="FF0000"/>
                    </a:solidFill>
                  </a:rPr>
                  <a:t> </a:t>
                </a:r>
                <a:r>
                  <a:rPr lang="en-US" sz="2000" dirty="0">
                    <a:solidFill>
                      <a:srgbClr val="000000"/>
                    </a:solidFill>
                  </a:rPr>
                  <a:t>Formula </a:t>
                </a:r>
                <a:endParaRPr lang="en-US" sz="2000" dirty="0" smtClean="0">
                  <a:solidFill>
                    <a:srgbClr val="000000"/>
                  </a:solidFill>
                </a:endParaRPr>
              </a:p>
              <a:p>
                <a:pPr algn="ctr">
                  <a:buClr>
                    <a:srgbClr val="000000"/>
                  </a:buClr>
                  <a:buSzPct val="100000"/>
                  <a:buFont typeface="Times New Roman" pitchFamily="16" charset="0"/>
                  <a:buNone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/>
                </a:pPr>
                <a:r>
                  <a:rPr lang="el-GR" sz="2000" b="1" i="1" dirty="0" smtClean="0">
                    <a:solidFill>
                      <a:srgbClr val="FF0000"/>
                    </a:solidFill>
                  </a:rPr>
                  <a:t>Φ</a:t>
                </a:r>
                <a:endParaRPr lang="el-GR" sz="2000" b="1" i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6" name="Freeform 15"/>
              <p:cNvSpPr>
                <a:spLocks noChangeArrowheads="1"/>
              </p:cNvSpPr>
              <p:nvPr/>
            </p:nvSpPr>
            <p:spPr bwMode="auto">
              <a:xfrm>
                <a:off x="2508250" y="4209720"/>
                <a:ext cx="2679700" cy="981587"/>
              </a:xfrm>
              <a:custGeom>
                <a:avLst/>
                <a:gdLst>
                  <a:gd name="T0" fmla="*/ 2524912 w 2679700"/>
                  <a:gd name="T1" fmla="*/ 0 h 808038"/>
                  <a:gd name="T2" fmla="*/ 2370124 w 2679700"/>
                  <a:gd name="T3" fmla="*/ 172460 h 808038"/>
                  <a:gd name="T4" fmla="*/ 0 w 2679700"/>
                  <a:gd name="T5" fmla="*/ 755406 h 808038"/>
                  <a:gd name="T6" fmla="*/ 1288772 w 2679700"/>
                  <a:gd name="T7" fmla="*/ 808038 h 808038"/>
                  <a:gd name="T8" fmla="*/ 2577544 w 2679700"/>
                  <a:gd name="T9" fmla="*/ 490249 h 808038"/>
                  <a:gd name="T10" fmla="*/ 2679700 w 2679700"/>
                  <a:gd name="T11" fmla="*/ 172460 h 808038"/>
                  <a:gd name="T12" fmla="*/ 0 w 2679700"/>
                  <a:gd name="T13" fmla="*/ 702775 h 808038"/>
                  <a:gd name="T14" fmla="*/ 2577544 w 2679700"/>
                  <a:gd name="T15" fmla="*/ 808038 h 8080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T12" t="T13" r="T14" b="T15"/>
                <a:pathLst>
                  <a:path w="2679700" h="808038">
                    <a:moveTo>
                      <a:pt x="0" y="702775"/>
                    </a:moveTo>
                    <a:lnTo>
                      <a:pt x="2472281" y="702775"/>
                    </a:lnTo>
                    <a:lnTo>
                      <a:pt x="2472281" y="172460"/>
                    </a:lnTo>
                    <a:lnTo>
                      <a:pt x="2370124" y="172460"/>
                    </a:lnTo>
                    <a:lnTo>
                      <a:pt x="2524912" y="0"/>
                    </a:lnTo>
                    <a:lnTo>
                      <a:pt x="2679700" y="172460"/>
                    </a:lnTo>
                    <a:lnTo>
                      <a:pt x="2577544" y="172460"/>
                    </a:lnTo>
                    <a:lnTo>
                      <a:pt x="2577544" y="808038"/>
                    </a:lnTo>
                    <a:lnTo>
                      <a:pt x="0" y="808038"/>
                    </a:lnTo>
                    <a:close/>
                  </a:path>
                </a:pathLst>
              </a:custGeom>
              <a:solidFill>
                <a:srgbClr val="FF6699"/>
              </a:solidFill>
              <a:ln w="9360">
                <a:solidFill>
                  <a:srgbClr val="B6DCDF"/>
                </a:solidFill>
                <a:round/>
                <a:headEnd/>
                <a:tailEnd/>
              </a:ln>
              <a:effectLst>
                <a:outerShdw dist="23040" dir="5400000" algn="ctr" rotWithShape="0">
                  <a:srgbClr val="000000">
                    <a:alpha val="35036"/>
                  </a:srgbClr>
                </a:outerShdw>
              </a:effectLst>
            </p:spPr>
            <p:txBody>
              <a:bodyPr wrap="none" anchor="ctr"/>
              <a:lstStyle/>
              <a:p>
                <a:pPr>
                  <a:buClr>
                    <a:srgbClr val="000000"/>
                  </a:buClr>
                  <a:buSzPct val="100000"/>
                  <a:buFont typeface="Times New Roman" pitchFamily="16" charset="0"/>
                  <a:buNone/>
                  <a:defRPr/>
                </a:pPr>
                <a:endParaRPr lang="en-US">
                  <a:latin typeface="Arial" charset="0"/>
                  <a:cs typeface="Arial" charset="0"/>
                </a:endParaRPr>
              </a:p>
            </p:txBody>
          </p:sp>
          <p:sp>
            <p:nvSpPr>
              <p:cNvPr id="17" name="Text Box 16"/>
              <p:cNvSpPr txBox="1">
                <a:spLocks noChangeArrowheads="1"/>
              </p:cNvSpPr>
              <p:nvPr/>
            </p:nvSpPr>
            <p:spPr bwMode="auto">
              <a:xfrm>
                <a:off x="6867525" y="2886075"/>
                <a:ext cx="1871663" cy="339753"/>
              </a:xfrm>
              <a:prstGeom prst="rect">
                <a:avLst/>
              </a:prstGeom>
              <a:noFill/>
              <a:ln w="9360">
                <a:noFill/>
                <a:miter lim="800000"/>
                <a:headEnd/>
                <a:tailEnd/>
              </a:ln>
            </p:spPr>
            <p:txBody>
              <a:bodyPr lIns="90000" tIns="46800" rIns="90000" bIns="46800">
                <a:spAutoFit/>
              </a:bodyPr>
              <a:lstStyle/>
              <a:p>
                <a:pPr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</a:pPr>
                <a:r>
                  <a:rPr lang="en-US" b="1" dirty="0">
                    <a:solidFill>
                      <a:srgbClr val="000000"/>
                    </a:solidFill>
                    <a:latin typeface="Lucida Calligraphy" pitchFamily="66" charset="0"/>
                  </a:rPr>
                  <a:t>M</a:t>
                </a:r>
                <a:r>
                  <a:rPr lang="en-US" i="1" dirty="0">
                    <a:solidFill>
                      <a:srgbClr val="000000"/>
                    </a:solidFill>
                  </a:rPr>
                  <a:t>╞═</a:t>
                </a:r>
                <a:r>
                  <a:rPr lang="en-US" i="1" dirty="0">
                    <a:solidFill>
                      <a:srgbClr val="000000"/>
                    </a:solidFill>
                    <a:latin typeface="cmss10" pitchFamily="34" charset="0"/>
                  </a:rPr>
                  <a:t> </a:t>
                </a:r>
                <a:r>
                  <a:rPr lang="el-GR" i="1" dirty="0" smtClean="0">
                    <a:solidFill>
                      <a:srgbClr val="000000"/>
                    </a:solidFill>
                  </a:rPr>
                  <a:t>Φ</a:t>
                </a:r>
                <a:endParaRPr lang="en-US" dirty="0">
                  <a:solidFill>
                    <a:srgbClr val="000000"/>
                  </a:solidFill>
                </a:endParaRPr>
              </a:p>
            </p:txBody>
          </p:sp>
          <p:pic>
            <p:nvPicPr>
              <p:cNvPr id="18" name="Picture 17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7845425" y="2796898"/>
                <a:ext cx="558800" cy="558800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</p:spPr>
          </p:pic>
          <p:sp>
            <p:nvSpPr>
              <p:cNvPr id="19" name="AutoShape 18"/>
              <p:cNvSpPr>
                <a:spLocks noChangeArrowheads="1"/>
              </p:cNvSpPr>
              <p:nvPr/>
            </p:nvSpPr>
            <p:spPr bwMode="auto">
              <a:xfrm rot="5400000">
                <a:off x="3262735" y="3030720"/>
                <a:ext cx="226520" cy="1074385"/>
              </a:xfrm>
              <a:prstGeom prst="downArrow">
                <a:avLst>
                  <a:gd name="adj1" fmla="val 50000"/>
                  <a:gd name="adj2" fmla="val 49988"/>
                </a:avLst>
              </a:prstGeom>
              <a:solidFill>
                <a:srgbClr val="FF6699"/>
              </a:solidFill>
              <a:ln w="9360">
                <a:solidFill>
                  <a:srgbClr val="B6DCDF"/>
                </a:solidFill>
                <a:miter lim="800000"/>
                <a:headEnd/>
                <a:tailEnd/>
              </a:ln>
              <a:effectLst>
                <a:outerShdw dist="23040" dir="5400000" algn="ctr" rotWithShape="0">
                  <a:srgbClr val="000000">
                    <a:alpha val="35036"/>
                  </a:srgbClr>
                </a:outerShdw>
              </a:effectLst>
            </p:spPr>
            <p:txBody>
              <a:bodyPr rot="10800000" vert="eaVert" wrap="none" anchor="ctr"/>
              <a:lstStyle/>
              <a:p>
                <a:pPr>
                  <a:buClr>
                    <a:srgbClr val="000000"/>
                  </a:buClr>
                  <a:buSzPct val="100000"/>
                  <a:buFont typeface="Times New Roman" pitchFamily="16" charset="0"/>
                  <a:buNone/>
                  <a:defRPr/>
                </a:pPr>
                <a:endParaRPr lang="en-US">
                  <a:latin typeface="Arial" charset="0"/>
                  <a:cs typeface="Arial" charset="0"/>
                </a:endParaRPr>
              </a:p>
            </p:txBody>
          </p:sp>
          <p:sp>
            <p:nvSpPr>
              <p:cNvPr id="20" name="AutoShape 20"/>
              <p:cNvSpPr>
                <a:spLocks noChangeArrowheads="1"/>
              </p:cNvSpPr>
              <p:nvPr/>
            </p:nvSpPr>
            <p:spPr bwMode="auto">
              <a:xfrm>
                <a:off x="3886200" y="3070588"/>
                <a:ext cx="2339975" cy="1063625"/>
              </a:xfrm>
              <a:prstGeom prst="flowChartProcess">
                <a:avLst/>
              </a:prstGeom>
              <a:solidFill>
                <a:srgbClr val="33CCFF"/>
              </a:solidFill>
              <a:ln w="9360">
                <a:solidFill>
                  <a:srgbClr val="B6DCDF"/>
                </a:solidFill>
                <a:miter lim="800000"/>
                <a:headEnd/>
                <a:tailEnd/>
              </a:ln>
              <a:effectLst>
                <a:outerShdw dist="38184" dir="2700000" algn="ctr" rotWithShape="0">
                  <a:srgbClr val="000000">
                    <a:alpha val="40033"/>
                  </a:srgbClr>
                </a:outerShdw>
              </a:effectLst>
            </p:spPr>
            <p:txBody>
              <a:bodyPr wrap="none" anchor="ctr"/>
              <a:lstStyle/>
              <a:p>
                <a:pPr algn="ctr">
                  <a:buClr>
                    <a:srgbClr val="000000"/>
                  </a:buClr>
                  <a:buSzPct val="100000"/>
                  <a:buFont typeface="Times New Roman" pitchFamily="16" charset="0"/>
                  <a:buNone/>
                  <a:defRPr/>
                </a:pPr>
                <a:r>
                  <a:rPr lang="en-US" sz="2000" b="1" dirty="0" smtClean="0">
                    <a:solidFill>
                      <a:schemeClr val="tx1"/>
                    </a:solidFill>
                    <a:latin typeface="Arial" charset="0"/>
                    <a:cs typeface="Arial" charset="0"/>
                  </a:rPr>
                  <a:t>Symbolic </a:t>
                </a:r>
              </a:p>
              <a:p>
                <a:pPr algn="ctr">
                  <a:buClr>
                    <a:srgbClr val="000000"/>
                  </a:buClr>
                  <a:buSzPct val="100000"/>
                  <a:buFont typeface="Times New Roman" pitchFamily="16" charset="0"/>
                  <a:buNone/>
                  <a:defRPr/>
                </a:pPr>
                <a:r>
                  <a:rPr lang="en-US" sz="2000" b="1" dirty="0" smtClean="0">
                    <a:solidFill>
                      <a:schemeClr val="tx1"/>
                    </a:solidFill>
                    <a:latin typeface="Arial" charset="0"/>
                    <a:cs typeface="Arial" charset="0"/>
                  </a:rPr>
                  <a:t>Model Checker</a:t>
                </a:r>
                <a:endParaRPr lang="en-US" sz="2000" b="1" dirty="0">
                  <a:solidFill>
                    <a:schemeClr val="tx1"/>
                  </a:solidFill>
                  <a:latin typeface="Arial" charset="0"/>
                  <a:cs typeface="Arial" charset="0"/>
                </a:endParaRPr>
              </a:p>
            </p:txBody>
          </p:sp>
          <p:cxnSp>
            <p:nvCxnSpPr>
              <p:cNvPr id="21" name="AutoShape 22"/>
              <p:cNvCxnSpPr>
                <a:cxnSpLocks noChangeShapeType="1"/>
                <a:stCxn id="20" idx="3"/>
                <a:endCxn id="17" idx="1"/>
              </p:cNvCxnSpPr>
              <p:nvPr/>
            </p:nvCxnSpPr>
            <p:spPr bwMode="auto">
              <a:xfrm flipV="1">
                <a:off x="6226174" y="3055953"/>
                <a:ext cx="641350" cy="546448"/>
              </a:xfrm>
              <a:prstGeom prst="straightConnector1">
                <a:avLst/>
              </a:prstGeom>
              <a:noFill/>
              <a:ln w="25560">
                <a:solidFill>
                  <a:srgbClr val="000000"/>
                </a:solidFill>
                <a:miter lim="800000"/>
                <a:headEnd/>
                <a:tailEnd type="triangle" w="med" len="med"/>
              </a:ln>
              <a:effectLst>
                <a:outerShdw dist="109865" dir="634411" algn="ctr" rotWithShape="0">
                  <a:srgbClr val="000000">
                    <a:alpha val="38034"/>
                  </a:srgbClr>
                </a:outerShdw>
              </a:effectLst>
            </p:spPr>
          </p:cxnSp>
          <p:cxnSp>
            <p:nvCxnSpPr>
              <p:cNvPr id="22" name="AutoShape 23"/>
              <p:cNvCxnSpPr>
                <a:cxnSpLocks noChangeShapeType="1"/>
                <a:stCxn id="20" idx="3"/>
                <a:endCxn id="24" idx="1"/>
              </p:cNvCxnSpPr>
              <p:nvPr/>
            </p:nvCxnSpPr>
            <p:spPr bwMode="auto">
              <a:xfrm>
                <a:off x="6226174" y="3602401"/>
                <a:ext cx="657226" cy="255239"/>
              </a:xfrm>
              <a:prstGeom prst="straightConnector1">
                <a:avLst/>
              </a:prstGeom>
              <a:noFill/>
              <a:ln w="25560">
                <a:solidFill>
                  <a:srgbClr val="000000"/>
                </a:solidFill>
                <a:miter lim="800000"/>
                <a:headEnd/>
                <a:tailEnd type="triangle" w="med" len="med"/>
              </a:ln>
              <a:effectLst>
                <a:outerShdw dist="109865" dir="634411" algn="ctr" rotWithShape="0">
                  <a:srgbClr val="000000">
                    <a:alpha val="38034"/>
                  </a:srgbClr>
                </a:outerShdw>
              </a:effectLst>
            </p:spPr>
          </p:cxnSp>
          <p:sp>
            <p:nvSpPr>
              <p:cNvPr id="23" name="AutoShape 25"/>
              <p:cNvSpPr>
                <a:spLocks noChangeArrowheads="1"/>
              </p:cNvSpPr>
              <p:nvPr/>
            </p:nvSpPr>
            <p:spPr bwMode="auto">
              <a:xfrm>
                <a:off x="7902575" y="3627438"/>
                <a:ext cx="552450" cy="517525"/>
              </a:xfrm>
              <a:prstGeom prst="lightningBolt">
                <a:avLst/>
              </a:prstGeom>
              <a:solidFill>
                <a:srgbClr val="FF0000"/>
              </a:solidFill>
              <a:ln w="9360">
                <a:solidFill>
                  <a:srgbClr val="B6DCDF"/>
                </a:solidFill>
                <a:miter lim="800000"/>
                <a:headEnd/>
                <a:tailEnd/>
              </a:ln>
              <a:effectLst>
                <a:outerShdw dist="38184" dir="2700000" algn="ctr" rotWithShape="0">
                  <a:srgbClr val="000000">
                    <a:alpha val="40033"/>
                  </a:srgbClr>
                </a:outerShdw>
              </a:effectLst>
            </p:spPr>
            <p:txBody>
              <a:bodyPr wrap="none" anchor="ctr"/>
              <a:lstStyle/>
              <a:p>
                <a:pPr>
                  <a:buClr>
                    <a:srgbClr val="000000"/>
                  </a:buClr>
                  <a:buSzPct val="100000"/>
                  <a:buFont typeface="Times New Roman" pitchFamily="16" charset="0"/>
                  <a:buNone/>
                  <a:defRPr/>
                </a:pPr>
                <a:endParaRPr lang="en-US">
                  <a:latin typeface="Arial" charset="0"/>
                  <a:cs typeface="Arial" charset="0"/>
                </a:endParaRPr>
              </a:p>
            </p:txBody>
          </p:sp>
          <p:sp>
            <p:nvSpPr>
              <p:cNvPr id="24" name="Text Box 26"/>
              <p:cNvSpPr txBox="1">
                <a:spLocks noChangeArrowheads="1"/>
              </p:cNvSpPr>
              <p:nvPr/>
            </p:nvSpPr>
            <p:spPr bwMode="auto">
              <a:xfrm>
                <a:off x="6883400" y="3687763"/>
                <a:ext cx="1866900" cy="339753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</p:spPr>
            <p:txBody>
              <a:bodyPr lIns="90000" tIns="46800" rIns="90000" bIns="46800">
                <a:spAutoFit/>
              </a:bodyPr>
              <a:lstStyle/>
              <a:p>
                <a:pPr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</a:pPr>
                <a:r>
                  <a:rPr lang="en-US" b="1" dirty="0">
                    <a:solidFill>
                      <a:srgbClr val="000000"/>
                    </a:solidFill>
                    <a:latin typeface="Lucida Calligraphy" pitchFamily="66" charset="0"/>
                  </a:rPr>
                  <a:t>M</a:t>
                </a:r>
                <a:r>
                  <a:rPr lang="en-US" i="1" dirty="0">
                    <a:solidFill>
                      <a:srgbClr val="000000"/>
                    </a:solidFill>
                  </a:rPr>
                  <a:t>╞═</a:t>
                </a:r>
                <a:r>
                  <a:rPr lang="en-US" i="1" dirty="0">
                    <a:solidFill>
                      <a:srgbClr val="000000"/>
                    </a:solidFill>
                    <a:latin typeface="cmss10" pitchFamily="34" charset="0"/>
                  </a:rPr>
                  <a:t> </a:t>
                </a:r>
                <a:r>
                  <a:rPr lang="el-GR" i="1" dirty="0" smtClean="0">
                    <a:solidFill>
                      <a:srgbClr val="000000"/>
                    </a:solidFill>
                  </a:rPr>
                  <a:t>Φ</a:t>
                </a:r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5" name="Line 27"/>
              <p:cNvSpPr>
                <a:spLocks noChangeShapeType="1"/>
              </p:cNvSpPr>
              <p:nvPr/>
            </p:nvSpPr>
            <p:spPr bwMode="auto">
              <a:xfrm flipV="1">
                <a:off x="7425879" y="3706813"/>
                <a:ext cx="152400" cy="307975"/>
              </a:xfrm>
              <a:prstGeom prst="line">
                <a:avLst/>
              </a:prstGeom>
              <a:noFill/>
              <a:ln w="22320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dist="20160" dir="5400000" algn="ctr" rotWithShape="0">
                  <a:srgbClr val="000000">
                    <a:alpha val="38034"/>
                  </a:srgbClr>
                </a:outerShdw>
              </a:effectLst>
            </p:spPr>
            <p:txBody>
              <a:bodyPr/>
              <a:lstStyle/>
              <a:p>
                <a:pPr>
                  <a:buClr>
                    <a:srgbClr val="000000"/>
                  </a:buClr>
                  <a:buSzPct val="100000"/>
                  <a:buFont typeface="Times New Roman" pitchFamily="16" charset="0"/>
                  <a:buNone/>
                  <a:defRPr/>
                </a:pPr>
                <a:endParaRPr lang="en-US">
                  <a:latin typeface="Arial" charset="0"/>
                  <a:cs typeface="Arial" charset="0"/>
                </a:endParaRPr>
              </a:p>
            </p:txBody>
          </p:sp>
        </p:grpSp>
        <p:sp>
          <p:nvSpPr>
            <p:cNvPr id="26" name="AutoShape 10"/>
            <p:cNvSpPr>
              <a:spLocks noChangeArrowheads="1"/>
            </p:cNvSpPr>
            <p:nvPr/>
          </p:nvSpPr>
          <p:spPr bwMode="auto">
            <a:xfrm>
              <a:off x="7010400" y="4267200"/>
              <a:ext cx="524837" cy="838199"/>
            </a:xfrm>
            <a:prstGeom prst="downArrow">
              <a:avLst>
                <a:gd name="adj1" fmla="val 50000"/>
                <a:gd name="adj2" fmla="val 49984"/>
              </a:avLst>
            </a:prstGeom>
            <a:solidFill>
              <a:srgbClr val="000000"/>
            </a:solidFill>
            <a:ln w="9360">
              <a:solidFill>
                <a:srgbClr val="B6DCDF"/>
              </a:solidFill>
              <a:miter lim="800000"/>
              <a:headEnd/>
              <a:tailEnd/>
            </a:ln>
            <a:effectLst>
              <a:outerShdw dist="23040" dir="5400000" algn="ctr" rotWithShape="0">
                <a:srgbClr val="000000">
                  <a:alpha val="35036"/>
                </a:srgbClr>
              </a:outerShdw>
            </a:effectLst>
          </p:spPr>
          <p:txBody>
            <a:bodyPr rot="10800000" vert="eaVert" wrap="none" anchor="ctr"/>
            <a:lstStyle/>
            <a:p>
              <a:pPr>
                <a:buClr>
                  <a:srgbClr val="000000"/>
                </a:buClr>
                <a:buSzPct val="100000"/>
                <a:buFont typeface="Times New Roman" pitchFamily="16" charset="0"/>
                <a:buNone/>
                <a:defRPr/>
              </a:pPr>
              <a:endParaRPr lang="en-US">
                <a:latin typeface="Arial" charset="0"/>
                <a:cs typeface="Arial" charset="0"/>
              </a:endParaRPr>
            </a:p>
          </p:txBody>
        </p:sp>
        <p:sp>
          <p:nvSpPr>
            <p:cNvPr id="2" name="Rectangle 1"/>
            <p:cNvSpPr/>
            <p:nvPr/>
          </p:nvSpPr>
          <p:spPr>
            <a:xfrm>
              <a:off x="6248400" y="5181600"/>
              <a:ext cx="187837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solidFill>
                    <a:srgbClr val="000000"/>
                  </a:solidFill>
                </a:rPr>
                <a:t>Counterexample</a:t>
              </a:r>
              <a:endParaRPr lang="en-US" dirty="0"/>
            </a:p>
          </p:txBody>
        </p:sp>
        <p:sp>
          <p:nvSpPr>
            <p:cNvPr id="27" name="Rectangle 26"/>
            <p:cNvSpPr>
              <a:spLocks noChangeArrowheads="1"/>
            </p:cNvSpPr>
            <p:nvPr/>
          </p:nvSpPr>
          <p:spPr bwMode="auto">
            <a:xfrm>
              <a:off x="3345069" y="5562600"/>
              <a:ext cx="1531731" cy="848786"/>
            </a:xfrm>
            <a:prstGeom prst="rect">
              <a:avLst/>
            </a:prstGeom>
            <a:solidFill>
              <a:srgbClr val="AEF0C2"/>
            </a:solidFill>
            <a:ln w="9360">
              <a:solidFill>
                <a:srgbClr val="B6DCDF"/>
              </a:solidFill>
              <a:miter lim="800000"/>
              <a:headEnd/>
              <a:tailEnd/>
            </a:ln>
            <a:effectLst>
              <a:outerShdw dist="38184" dir="2700000" algn="ctr" rotWithShape="0">
                <a:srgbClr val="000000">
                  <a:alpha val="40033"/>
                </a:srgbClr>
              </a:outerShdw>
            </a:effectLst>
          </p:spPr>
          <p:txBody>
            <a:bodyPr lIns="90000" tIns="46800" rIns="90000" bIns="46800" anchor="ctr"/>
            <a:lstStyle/>
            <a:p>
              <a:pPr algn="ctr">
                <a:buClr>
                  <a:srgbClr val="000000"/>
                </a:buClr>
                <a:buSzPct val="100000"/>
                <a:buFont typeface="Times New Roman" pitchFamily="16" charset="0"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r>
                <a:rPr lang="en-US" b="1" dirty="0" smtClean="0">
                  <a:solidFill>
                    <a:srgbClr val="FF0000"/>
                  </a:solidFill>
                </a:rPr>
                <a:t>Experiment</a:t>
              </a:r>
            </a:p>
            <a:p>
              <a:pPr algn="ctr">
                <a:buClr>
                  <a:srgbClr val="000000"/>
                </a:buClr>
                <a:buSzPct val="100000"/>
                <a:buFont typeface="Times New Roman" pitchFamily="16" charset="0"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r>
                <a:rPr lang="en-US" sz="2000" b="1" i="1" dirty="0" smtClean="0">
                  <a:solidFill>
                    <a:srgbClr val="FF0000"/>
                  </a:solidFill>
                </a:rPr>
                <a:t>KEGG, ...</a:t>
              </a:r>
              <a:endParaRPr lang="el-GR" sz="2000" b="1" i="1" dirty="0">
                <a:solidFill>
                  <a:srgbClr val="FF0000"/>
                </a:solidFill>
              </a:endParaRPr>
            </a:p>
          </p:txBody>
        </p:sp>
        <p:sp>
          <p:nvSpPr>
            <p:cNvPr id="28" name="AutoShape 18"/>
            <p:cNvSpPr>
              <a:spLocks noChangeArrowheads="1"/>
            </p:cNvSpPr>
            <p:nvPr/>
          </p:nvSpPr>
          <p:spPr bwMode="auto">
            <a:xfrm rot="5400000">
              <a:off x="2819400" y="5562600"/>
              <a:ext cx="228600" cy="838200"/>
            </a:xfrm>
            <a:prstGeom prst="downArrow">
              <a:avLst>
                <a:gd name="adj1" fmla="val 50000"/>
                <a:gd name="adj2" fmla="val 49988"/>
              </a:avLst>
            </a:prstGeom>
            <a:solidFill>
              <a:srgbClr val="FF6699"/>
            </a:solidFill>
            <a:ln w="9360">
              <a:solidFill>
                <a:srgbClr val="B6DCDF"/>
              </a:solidFill>
              <a:miter lim="800000"/>
              <a:headEnd/>
              <a:tailEnd/>
            </a:ln>
            <a:effectLst>
              <a:outerShdw dist="23040" dir="5400000" algn="ctr" rotWithShape="0">
                <a:srgbClr val="000000">
                  <a:alpha val="35036"/>
                </a:srgbClr>
              </a:outerShdw>
            </a:effectLst>
          </p:spPr>
          <p:txBody>
            <a:bodyPr rot="10800000" vert="eaVert" wrap="none" anchor="ctr"/>
            <a:lstStyle/>
            <a:p>
              <a:pPr>
                <a:buClr>
                  <a:srgbClr val="000000"/>
                </a:buClr>
                <a:buSzPct val="100000"/>
                <a:buFont typeface="Times New Roman" pitchFamily="16" charset="0"/>
                <a:buNone/>
                <a:defRPr/>
              </a:pPr>
              <a:endParaRPr lang="en-US">
                <a:latin typeface="Arial" charset="0"/>
                <a:cs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098862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le 1"/>
          <p:cNvSpPr>
            <a:spLocks noGrp="1"/>
          </p:cNvSpPr>
          <p:nvPr>
            <p:ph type="title"/>
          </p:nvPr>
        </p:nvSpPr>
        <p:spPr>
          <a:xfrm>
            <a:off x="304800" y="73571"/>
            <a:ext cx="8458200" cy="917029"/>
          </a:xfrm>
        </p:spPr>
        <p:txBody>
          <a:bodyPr/>
          <a:lstStyle/>
          <a:p>
            <a:pPr>
              <a:defRPr/>
            </a:pPr>
            <a:r>
              <a:rPr lang="en-US" altLang="zh-CN" kern="1200" dirty="0" smtClean="0">
                <a:latin typeface="Times New Roman" pitchFamily="18" charset="0"/>
                <a:ea typeface="宋体" pitchFamily="2" charset="-122"/>
              </a:rPr>
              <a:t>Weighted Symbolic Model Checking</a:t>
            </a:r>
          </a:p>
        </p:txBody>
      </p:sp>
      <p:sp>
        <p:nvSpPr>
          <p:cNvPr id="9" name="Rectangle 8"/>
          <p:cNvSpPr/>
          <p:nvPr/>
        </p:nvSpPr>
        <p:spPr>
          <a:xfrm>
            <a:off x="5257800" y="1752600"/>
            <a:ext cx="3581400" cy="44781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900" dirty="0" smtClean="0">
                <a:solidFill>
                  <a:srgbClr val="FF0000"/>
                </a:solidFill>
              </a:rPr>
              <a:t>SMV</a:t>
            </a:r>
            <a:r>
              <a:rPr lang="en-US" sz="1900" dirty="0" smtClean="0">
                <a:solidFill>
                  <a:schemeClr val="tx1"/>
                </a:solidFill>
              </a:rPr>
              <a:t> code has 3 parts:</a:t>
            </a:r>
          </a:p>
          <a:p>
            <a:endParaRPr lang="en-US" sz="1900" b="1" dirty="0" smtClean="0">
              <a:solidFill>
                <a:srgbClr val="0000FF"/>
              </a:solidFill>
            </a:endParaRPr>
          </a:p>
          <a:p>
            <a:r>
              <a:rPr lang="en-US" sz="1900" b="1" dirty="0" smtClean="0">
                <a:solidFill>
                  <a:srgbClr val="0000FF"/>
                </a:solidFill>
              </a:rPr>
              <a:t>VAR</a:t>
            </a:r>
            <a:r>
              <a:rPr lang="en-US" sz="1900" dirty="0" smtClean="0">
                <a:solidFill>
                  <a:srgbClr val="0000FF"/>
                </a:solidFill>
              </a:rPr>
              <a:t>:</a:t>
            </a:r>
            <a:r>
              <a:rPr lang="en-US" sz="1900" dirty="0" smtClean="0">
                <a:solidFill>
                  <a:schemeClr val="tx1"/>
                </a:solidFill>
              </a:rPr>
              <a:t>           </a:t>
            </a:r>
          </a:p>
          <a:p>
            <a:r>
              <a:rPr lang="en-US" sz="1900" dirty="0" smtClean="0">
                <a:solidFill>
                  <a:schemeClr val="tx1"/>
                </a:solidFill>
              </a:rPr>
              <a:t>declare variables</a:t>
            </a:r>
          </a:p>
          <a:p>
            <a:endParaRPr lang="en-US" sz="1900" b="1" dirty="0" smtClean="0">
              <a:solidFill>
                <a:srgbClr val="0000FF"/>
              </a:solidFill>
            </a:endParaRPr>
          </a:p>
          <a:p>
            <a:endParaRPr lang="en-US" sz="1900" b="1" dirty="0" smtClean="0">
              <a:solidFill>
                <a:srgbClr val="0000FF"/>
              </a:solidFill>
            </a:endParaRPr>
          </a:p>
          <a:p>
            <a:r>
              <a:rPr lang="en-US" sz="1900" b="1" dirty="0" smtClean="0">
                <a:solidFill>
                  <a:srgbClr val="0000FF"/>
                </a:solidFill>
              </a:rPr>
              <a:t>ASSIGN</a:t>
            </a:r>
            <a:r>
              <a:rPr lang="en-US" sz="1900" dirty="0" smtClean="0">
                <a:solidFill>
                  <a:schemeClr val="tx1"/>
                </a:solidFill>
              </a:rPr>
              <a:t>:     </a:t>
            </a:r>
          </a:p>
          <a:p>
            <a:r>
              <a:rPr lang="en-US" sz="1900" dirty="0" smtClean="0">
                <a:solidFill>
                  <a:schemeClr val="tx1"/>
                </a:solidFill>
              </a:rPr>
              <a:t>“</a:t>
            </a:r>
            <a:r>
              <a:rPr lang="en-US" sz="1900" b="1" dirty="0" smtClean="0">
                <a:solidFill>
                  <a:srgbClr val="FF0000"/>
                </a:solidFill>
              </a:rPr>
              <a:t>init</a:t>
            </a:r>
            <a:r>
              <a:rPr lang="en-US" sz="1900" dirty="0" smtClean="0">
                <a:solidFill>
                  <a:schemeClr val="tx1"/>
                </a:solidFill>
              </a:rPr>
              <a:t>” defines the initial states;  “</a:t>
            </a:r>
            <a:r>
              <a:rPr lang="en-US" sz="1900" b="1" dirty="0" smtClean="0">
                <a:solidFill>
                  <a:srgbClr val="FF0000"/>
                </a:solidFill>
              </a:rPr>
              <a:t>next</a:t>
            </a:r>
            <a:r>
              <a:rPr lang="en-US" sz="1900" dirty="0" smtClean="0">
                <a:solidFill>
                  <a:schemeClr val="tx1"/>
                </a:solidFill>
              </a:rPr>
              <a:t>”</a:t>
            </a:r>
            <a:r>
              <a:rPr lang="en-US" sz="1900" b="1" dirty="0" smtClean="0">
                <a:solidFill>
                  <a:schemeClr val="tx1"/>
                </a:solidFill>
              </a:rPr>
              <a:t> </a:t>
            </a:r>
            <a:r>
              <a:rPr lang="en-US" sz="1900" dirty="0" smtClean="0">
                <a:solidFill>
                  <a:schemeClr val="tx1"/>
                </a:solidFill>
              </a:rPr>
              <a:t>update the state transition of the model</a:t>
            </a:r>
          </a:p>
          <a:p>
            <a:endParaRPr lang="en-US" sz="1900" b="1" dirty="0" smtClean="0">
              <a:solidFill>
                <a:schemeClr val="tx1"/>
              </a:solidFill>
            </a:endParaRPr>
          </a:p>
          <a:p>
            <a:endParaRPr lang="en-US" sz="1900" b="1" dirty="0" smtClean="0">
              <a:solidFill>
                <a:schemeClr val="tx1"/>
              </a:solidFill>
            </a:endParaRPr>
          </a:p>
          <a:p>
            <a:r>
              <a:rPr lang="en-US" sz="1900" b="1" dirty="0" smtClean="0">
                <a:solidFill>
                  <a:srgbClr val="0000FF"/>
                </a:solidFill>
              </a:rPr>
              <a:t>SPEC</a:t>
            </a:r>
            <a:r>
              <a:rPr lang="en-US" sz="1900" dirty="0" smtClean="0">
                <a:solidFill>
                  <a:schemeClr val="tx1"/>
                </a:solidFill>
              </a:rPr>
              <a:t>:         </a:t>
            </a:r>
          </a:p>
          <a:p>
            <a:r>
              <a:rPr lang="en-US" sz="1900" dirty="0" smtClean="0">
                <a:solidFill>
                  <a:schemeClr val="tx1"/>
                </a:solidFill>
              </a:rPr>
              <a:t>Each property is encoded as a CTL formula</a:t>
            </a:r>
            <a:endParaRPr lang="en-US" sz="1900" dirty="0">
              <a:solidFill>
                <a:schemeClr val="tx1"/>
              </a:solidFill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1" y="990600"/>
            <a:ext cx="4190999" cy="5105400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304800" y="3886200"/>
            <a:ext cx="3810000" cy="1524000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6248400" y="1295400"/>
            <a:ext cx="2667000" cy="2822448"/>
            <a:chOff x="6248400" y="1295400"/>
            <a:chExt cx="2667000" cy="2822448"/>
          </a:xfrm>
        </p:grpSpPr>
        <p:sp>
          <p:nvSpPr>
            <p:cNvPr id="6" name="Oval Callout 5"/>
            <p:cNvSpPr/>
            <p:nvPr/>
          </p:nvSpPr>
          <p:spPr>
            <a:xfrm>
              <a:off x="6248400" y="1295400"/>
              <a:ext cx="2667000" cy="2822448"/>
            </a:xfrm>
            <a:prstGeom prst="wedgeEllipseCallout">
              <a:avLst>
                <a:gd name="adj1" fmla="val -120086"/>
                <a:gd name="adj2" fmla="val 53042"/>
              </a:avLst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7162800" y="1397184"/>
              <a:ext cx="838200" cy="2514600"/>
              <a:chOff x="2971800" y="914400"/>
              <a:chExt cx="838200" cy="2514600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2971800" y="914400"/>
                <a:ext cx="838200" cy="457200"/>
              </a:xfrm>
              <a:prstGeom prst="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dirty="0" smtClean="0">
                    <a:solidFill>
                      <a:schemeClr val="tx1"/>
                    </a:solidFill>
                  </a:rPr>
                  <a:t>X1</a:t>
                </a:r>
                <a:endParaRPr lang="en-US" sz="20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2971800" y="1981200"/>
                <a:ext cx="838200" cy="457200"/>
              </a:xfrm>
              <a:prstGeom prst="rect">
                <a:avLst/>
              </a:prstGeom>
              <a:solidFill>
                <a:srgbClr val="AEF0C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dirty="0" smtClean="0">
                    <a:solidFill>
                      <a:schemeClr val="tx1"/>
                    </a:solidFill>
                  </a:rPr>
                  <a:t>X3</a:t>
                </a:r>
                <a:endParaRPr lang="en-US" sz="20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2971800" y="2971800"/>
                <a:ext cx="838200" cy="457200"/>
              </a:xfrm>
              <a:prstGeom prst="rect">
                <a:avLst/>
              </a:prstGeom>
              <a:solidFill>
                <a:srgbClr val="00B0F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 smtClean="0">
                    <a:solidFill>
                      <a:schemeClr val="tx1"/>
                    </a:solidFill>
                  </a:rPr>
                  <a:t>X2</a:t>
                </a:r>
                <a:endParaRPr lang="en-US" b="1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2" name="Straight Arrow Connector 11"/>
              <p:cNvCxnSpPr>
                <a:stCxn id="8" idx="2"/>
                <a:endCxn id="10" idx="0"/>
              </p:cNvCxnSpPr>
              <p:nvPr/>
            </p:nvCxnSpPr>
            <p:spPr>
              <a:xfrm>
                <a:off x="3390900" y="1371600"/>
                <a:ext cx="0" cy="609600"/>
              </a:xfrm>
              <a:prstGeom prst="straightConnector1">
                <a:avLst/>
              </a:prstGeom>
              <a:ln w="3492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>
                <a:stCxn id="11" idx="0"/>
                <a:endCxn id="10" idx="2"/>
              </p:cNvCxnSpPr>
              <p:nvPr/>
            </p:nvCxnSpPr>
            <p:spPr>
              <a:xfrm flipV="1">
                <a:off x="3390900" y="2438400"/>
                <a:ext cx="0" cy="533400"/>
              </a:xfrm>
              <a:prstGeom prst="line">
                <a:avLst/>
              </a:prstGeom>
              <a:ln w="34925" cap="rnd">
                <a:solidFill>
                  <a:schemeClr val="tx1"/>
                </a:solidFill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" name="Rectangle 1"/>
            <p:cNvSpPr/>
            <p:nvPr/>
          </p:nvSpPr>
          <p:spPr>
            <a:xfrm>
              <a:off x="7620000" y="1981200"/>
              <a:ext cx="49256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solidFill>
                    <a:schemeClr val="tx1"/>
                  </a:solidFill>
                </a:rPr>
                <a:t>w1 </a:t>
              </a:r>
              <a:endParaRPr lang="en-US" dirty="0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7620000" y="3048000"/>
              <a:ext cx="49256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solidFill>
                    <a:schemeClr val="tx1"/>
                  </a:solidFill>
                </a:rPr>
                <a:t>w2 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0358437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le 1"/>
          <p:cNvSpPr>
            <a:spLocks noGrp="1"/>
          </p:cNvSpPr>
          <p:nvPr>
            <p:ph type="title"/>
          </p:nvPr>
        </p:nvSpPr>
        <p:spPr>
          <a:xfrm>
            <a:off x="228600" y="0"/>
            <a:ext cx="8458200" cy="917029"/>
          </a:xfrm>
        </p:spPr>
        <p:txBody>
          <a:bodyPr/>
          <a:lstStyle/>
          <a:p>
            <a:pPr>
              <a:defRPr/>
            </a:pPr>
            <a:r>
              <a:rPr lang="en-US" altLang="zh-CN" kern="1200" dirty="0" smtClean="0">
                <a:latin typeface="Times New Roman" pitchFamily="18" charset="0"/>
                <a:ea typeface="宋体" pitchFamily="2" charset="-122"/>
              </a:rPr>
              <a:t>Weighted Symbolic Model Checking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381001" y="990600"/>
            <a:ext cx="8458199" cy="5105400"/>
            <a:chOff x="381001" y="990600"/>
            <a:chExt cx="8458199" cy="5105400"/>
          </a:xfrm>
        </p:grpSpPr>
        <p:sp>
          <p:nvSpPr>
            <p:cNvPr id="9" name="Rectangle 8"/>
            <p:cNvSpPr/>
            <p:nvPr/>
          </p:nvSpPr>
          <p:spPr>
            <a:xfrm>
              <a:off x="5257800" y="1219200"/>
              <a:ext cx="3581400" cy="447814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900" dirty="0" smtClean="0">
                  <a:solidFill>
                    <a:srgbClr val="FF0000"/>
                  </a:solidFill>
                </a:rPr>
                <a:t>SMV</a:t>
              </a:r>
              <a:r>
                <a:rPr lang="en-US" sz="1900" dirty="0" smtClean="0">
                  <a:solidFill>
                    <a:schemeClr val="tx1"/>
                  </a:solidFill>
                </a:rPr>
                <a:t> code has 3 parts:</a:t>
              </a:r>
            </a:p>
            <a:p>
              <a:endParaRPr lang="en-US" sz="1900" b="1" dirty="0" smtClean="0">
                <a:solidFill>
                  <a:srgbClr val="0000FF"/>
                </a:solidFill>
              </a:endParaRPr>
            </a:p>
            <a:p>
              <a:r>
                <a:rPr lang="en-US" sz="1900" b="1" dirty="0" smtClean="0">
                  <a:solidFill>
                    <a:srgbClr val="0000FF"/>
                  </a:solidFill>
                </a:rPr>
                <a:t>VAR</a:t>
              </a:r>
              <a:r>
                <a:rPr lang="en-US" sz="1900" dirty="0" smtClean="0">
                  <a:solidFill>
                    <a:srgbClr val="0000FF"/>
                  </a:solidFill>
                </a:rPr>
                <a:t>:</a:t>
              </a:r>
              <a:r>
                <a:rPr lang="en-US" sz="1900" dirty="0" smtClean="0">
                  <a:solidFill>
                    <a:schemeClr val="tx1"/>
                  </a:solidFill>
                </a:rPr>
                <a:t>           </a:t>
              </a:r>
            </a:p>
            <a:p>
              <a:r>
                <a:rPr lang="en-US" sz="1900" dirty="0" smtClean="0">
                  <a:solidFill>
                    <a:schemeClr val="tx1"/>
                  </a:solidFill>
                </a:rPr>
                <a:t>declare variables</a:t>
              </a:r>
            </a:p>
            <a:p>
              <a:endParaRPr lang="en-US" sz="1900" b="1" dirty="0" smtClean="0">
                <a:solidFill>
                  <a:srgbClr val="0000FF"/>
                </a:solidFill>
              </a:endParaRPr>
            </a:p>
            <a:p>
              <a:endParaRPr lang="en-US" sz="1900" b="1" dirty="0" smtClean="0">
                <a:solidFill>
                  <a:srgbClr val="0000FF"/>
                </a:solidFill>
              </a:endParaRPr>
            </a:p>
            <a:p>
              <a:r>
                <a:rPr lang="en-US" sz="1900" b="1" dirty="0" smtClean="0">
                  <a:solidFill>
                    <a:srgbClr val="0000FF"/>
                  </a:solidFill>
                </a:rPr>
                <a:t>ASSIGN</a:t>
              </a:r>
              <a:r>
                <a:rPr lang="en-US" sz="1900" dirty="0" smtClean="0">
                  <a:solidFill>
                    <a:schemeClr val="tx1"/>
                  </a:solidFill>
                </a:rPr>
                <a:t>:     </a:t>
              </a:r>
            </a:p>
            <a:p>
              <a:r>
                <a:rPr lang="en-US" sz="1900" dirty="0" smtClean="0">
                  <a:solidFill>
                    <a:schemeClr val="tx1"/>
                  </a:solidFill>
                </a:rPr>
                <a:t>“</a:t>
              </a:r>
              <a:r>
                <a:rPr lang="en-US" sz="1900" b="1" dirty="0" smtClean="0">
                  <a:solidFill>
                    <a:srgbClr val="FF0000"/>
                  </a:solidFill>
                </a:rPr>
                <a:t>init</a:t>
              </a:r>
              <a:r>
                <a:rPr lang="en-US" sz="1900" dirty="0" smtClean="0">
                  <a:solidFill>
                    <a:schemeClr val="tx1"/>
                  </a:solidFill>
                </a:rPr>
                <a:t>” defines the initial states;  “</a:t>
              </a:r>
              <a:r>
                <a:rPr lang="en-US" sz="1900" b="1" dirty="0" smtClean="0">
                  <a:solidFill>
                    <a:srgbClr val="FF0000"/>
                  </a:solidFill>
                </a:rPr>
                <a:t>next</a:t>
              </a:r>
              <a:r>
                <a:rPr lang="en-US" sz="1900" dirty="0" smtClean="0">
                  <a:solidFill>
                    <a:schemeClr val="tx1"/>
                  </a:solidFill>
                </a:rPr>
                <a:t>”</a:t>
              </a:r>
              <a:r>
                <a:rPr lang="en-US" sz="1900" b="1" dirty="0" smtClean="0">
                  <a:solidFill>
                    <a:schemeClr val="tx1"/>
                  </a:solidFill>
                </a:rPr>
                <a:t> </a:t>
              </a:r>
              <a:r>
                <a:rPr lang="en-US" sz="1900" dirty="0" smtClean="0">
                  <a:solidFill>
                    <a:schemeClr val="tx1"/>
                  </a:solidFill>
                </a:rPr>
                <a:t>update the state transition of the model</a:t>
              </a:r>
            </a:p>
            <a:p>
              <a:endParaRPr lang="en-US" sz="1900" b="1" dirty="0" smtClean="0">
                <a:solidFill>
                  <a:schemeClr val="tx1"/>
                </a:solidFill>
              </a:endParaRPr>
            </a:p>
            <a:p>
              <a:endParaRPr lang="en-US" sz="1900" b="1" dirty="0" smtClean="0">
                <a:solidFill>
                  <a:schemeClr val="tx1"/>
                </a:solidFill>
              </a:endParaRPr>
            </a:p>
            <a:p>
              <a:r>
                <a:rPr lang="en-US" sz="1900" b="1" dirty="0" smtClean="0">
                  <a:solidFill>
                    <a:srgbClr val="0000FF"/>
                  </a:solidFill>
                </a:rPr>
                <a:t>SPEC</a:t>
              </a:r>
              <a:r>
                <a:rPr lang="en-US" sz="1900" dirty="0" smtClean="0">
                  <a:solidFill>
                    <a:schemeClr val="tx1"/>
                  </a:solidFill>
                </a:rPr>
                <a:t>:         </a:t>
              </a:r>
            </a:p>
            <a:p>
              <a:r>
                <a:rPr lang="en-US" sz="1900" dirty="0" smtClean="0">
                  <a:solidFill>
                    <a:schemeClr val="tx1"/>
                  </a:solidFill>
                </a:rPr>
                <a:t>Each property is encoded as a CTL formula</a:t>
              </a:r>
              <a:endParaRPr lang="en-US" sz="1900" dirty="0">
                <a:solidFill>
                  <a:schemeClr val="tx1"/>
                </a:solidFill>
              </a:endParaRPr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1001" y="990600"/>
              <a:ext cx="4190999" cy="5105400"/>
            </a:xfrm>
            <a:prstGeom prst="rect">
              <a:avLst/>
            </a:prstGeom>
          </p:spPr>
        </p:pic>
        <p:grpSp>
          <p:nvGrpSpPr>
            <p:cNvPr id="7" name="Group 6"/>
            <p:cNvGrpSpPr/>
            <p:nvPr/>
          </p:nvGrpSpPr>
          <p:grpSpPr>
            <a:xfrm>
              <a:off x="3622232" y="2590800"/>
              <a:ext cx="838200" cy="2514600"/>
              <a:chOff x="2971800" y="914400"/>
              <a:chExt cx="838200" cy="2514600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2971800" y="914400"/>
                <a:ext cx="838200" cy="457200"/>
              </a:xfrm>
              <a:prstGeom prst="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dirty="0" smtClean="0">
                    <a:solidFill>
                      <a:schemeClr val="tx1"/>
                    </a:solidFill>
                  </a:rPr>
                  <a:t>X1</a:t>
                </a:r>
                <a:endParaRPr lang="en-US" sz="20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2971800" y="1981200"/>
                <a:ext cx="838200" cy="457200"/>
              </a:xfrm>
              <a:prstGeom prst="rect">
                <a:avLst/>
              </a:prstGeom>
              <a:solidFill>
                <a:srgbClr val="AEF0C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dirty="0" smtClean="0">
                    <a:solidFill>
                      <a:schemeClr val="tx1"/>
                    </a:solidFill>
                  </a:rPr>
                  <a:t>X3</a:t>
                </a:r>
                <a:endParaRPr lang="en-US" sz="20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2971800" y="2971800"/>
                <a:ext cx="838200" cy="457200"/>
              </a:xfrm>
              <a:prstGeom prst="rect">
                <a:avLst/>
              </a:prstGeom>
              <a:solidFill>
                <a:srgbClr val="00B0F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 smtClean="0">
                    <a:solidFill>
                      <a:schemeClr val="tx1"/>
                    </a:solidFill>
                  </a:rPr>
                  <a:t>X2</a:t>
                </a:r>
                <a:endParaRPr lang="en-US" b="1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2" name="Straight Arrow Connector 11"/>
              <p:cNvCxnSpPr>
                <a:stCxn id="8" idx="2"/>
                <a:endCxn id="10" idx="0"/>
              </p:cNvCxnSpPr>
              <p:nvPr/>
            </p:nvCxnSpPr>
            <p:spPr>
              <a:xfrm>
                <a:off x="3390900" y="1371600"/>
                <a:ext cx="0" cy="609600"/>
              </a:xfrm>
              <a:prstGeom prst="straightConnector1">
                <a:avLst/>
              </a:prstGeom>
              <a:ln w="3492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>
                <a:stCxn id="11" idx="0"/>
                <a:endCxn id="10" idx="2"/>
              </p:cNvCxnSpPr>
              <p:nvPr/>
            </p:nvCxnSpPr>
            <p:spPr>
              <a:xfrm flipV="1">
                <a:off x="3390900" y="2438400"/>
                <a:ext cx="0" cy="533400"/>
              </a:xfrm>
              <a:prstGeom prst="line">
                <a:avLst/>
              </a:prstGeom>
              <a:ln w="34925" cap="rnd">
                <a:solidFill>
                  <a:schemeClr val="tx1"/>
                </a:solidFill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" name="Rectangle 1"/>
            <p:cNvSpPr/>
            <p:nvPr/>
          </p:nvSpPr>
          <p:spPr>
            <a:xfrm>
              <a:off x="4003232" y="3174816"/>
              <a:ext cx="49256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solidFill>
                    <a:schemeClr val="tx1"/>
                  </a:solidFill>
                </a:rPr>
                <a:t>w1 </a:t>
              </a:r>
              <a:endParaRPr lang="en-US" dirty="0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4003232" y="4241616"/>
              <a:ext cx="49256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solidFill>
                    <a:schemeClr val="tx1"/>
                  </a:solidFill>
                </a:rPr>
                <a:t>w2 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280740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>
          <a:xfrm>
            <a:off x="304800" y="76200"/>
            <a:ext cx="8534400" cy="838200"/>
          </a:xfrm>
        </p:spPr>
        <p:txBody>
          <a:bodyPr/>
          <a:lstStyle/>
          <a:p>
            <a:r>
              <a:rPr lang="en-US" altLang="zh-CN" dirty="0" smtClean="0"/>
              <a:t>Integrative Network </a:t>
            </a:r>
            <a:br>
              <a:rPr lang="en-US" altLang="zh-CN" dirty="0" smtClean="0"/>
            </a:br>
            <a:r>
              <a:rPr lang="en-US" altLang="zh-CN" dirty="0" smtClean="0"/>
              <a:t>Inference &amp; Verification</a:t>
            </a:r>
            <a:endParaRPr lang="en-US" dirty="0">
              <a:latin typeface="Comic Sans MS" charset="0"/>
              <a:ea typeface="ＭＳ Ｐゴシック" charset="0"/>
              <a:cs typeface="ＭＳ Ｐゴシック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685800" y="1143001"/>
            <a:ext cx="8037990" cy="5714999"/>
            <a:chOff x="725010" y="1083474"/>
            <a:chExt cx="8037990" cy="5714999"/>
          </a:xfrm>
        </p:grpSpPr>
        <p:pic>
          <p:nvPicPr>
            <p:cNvPr id="20484" name="Picture 4" descr="33045-School-Girl-Conducting-A-Science-Experiment-In-A-Lab.jp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05200" y="1083474"/>
              <a:ext cx="1905000" cy="1905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487" name="TextBox 7"/>
            <p:cNvSpPr txBox="1">
              <a:spLocks noChangeArrowheads="1"/>
            </p:cNvSpPr>
            <p:nvPr/>
          </p:nvSpPr>
          <p:spPr bwMode="auto">
            <a:xfrm>
              <a:off x="3276600" y="2531274"/>
              <a:ext cx="2057400" cy="4619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dirty="0"/>
                <a:t>Experiments</a:t>
              </a:r>
            </a:p>
          </p:txBody>
        </p:sp>
        <p:sp>
          <p:nvSpPr>
            <p:cNvPr id="20489" name="TextBox 9"/>
            <p:cNvSpPr txBox="1">
              <a:spLocks noChangeArrowheads="1"/>
            </p:cNvSpPr>
            <p:nvPr/>
          </p:nvSpPr>
          <p:spPr bwMode="auto">
            <a:xfrm>
              <a:off x="6934200" y="3271188"/>
              <a:ext cx="1828800" cy="7078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sz="2000" b="1" dirty="0"/>
                <a:t>Mathematical </a:t>
              </a:r>
              <a:r>
                <a:rPr lang="en-US" sz="2000" b="1" dirty="0" smtClean="0"/>
                <a:t>Modeling</a:t>
              </a:r>
              <a:endParaRPr lang="en-US" sz="2000" b="1" dirty="0"/>
            </a:p>
          </p:txBody>
        </p:sp>
        <p:sp>
          <p:nvSpPr>
            <p:cNvPr id="14" name="Bent Arrow 13"/>
            <p:cNvSpPr/>
            <p:nvPr/>
          </p:nvSpPr>
          <p:spPr bwMode="auto">
            <a:xfrm>
              <a:off x="1905000" y="1464474"/>
              <a:ext cx="1371600" cy="2057400"/>
            </a:xfrm>
            <a:prstGeom prst="bentArrow">
              <a:avLst/>
            </a:prstGeom>
            <a:solidFill>
              <a:schemeClr val="accent4">
                <a:lumMod val="50000"/>
                <a:lumOff val="5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>
                <a:rot lat="0" lon="10800000" rev="5400000"/>
              </a:camera>
              <a:lightRig rig="threePt" dir="t"/>
            </a:scene3d>
          </p:spPr>
          <p:txBody>
            <a:bodyPr/>
            <a:lstStyle/>
            <a:p>
              <a:pPr>
                <a:defRPr/>
              </a:pPr>
              <a:endParaRPr lang="en-US"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5" name="Bent Arrow 14"/>
            <p:cNvSpPr/>
            <p:nvPr/>
          </p:nvSpPr>
          <p:spPr bwMode="auto">
            <a:xfrm>
              <a:off x="1676400" y="4360074"/>
              <a:ext cx="4038600" cy="1447800"/>
            </a:xfrm>
            <a:prstGeom prst="bentArrow">
              <a:avLst>
                <a:gd name="adj1" fmla="val 25000"/>
                <a:gd name="adj2" fmla="val 25426"/>
                <a:gd name="adj3" fmla="val 25000"/>
                <a:gd name="adj4" fmla="val 45907"/>
              </a:avLst>
            </a:prstGeom>
            <a:solidFill>
              <a:schemeClr val="accent4">
                <a:lumMod val="50000"/>
                <a:lumOff val="5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>
                <a:rot lat="10800000" lon="0" rev="0"/>
              </a:camera>
              <a:lightRig rig="threePt" dir="t"/>
            </a:scene3d>
          </p:spPr>
          <p:txBody>
            <a:bodyPr/>
            <a:lstStyle/>
            <a:p>
              <a:pPr>
                <a:defRPr/>
              </a:pPr>
              <a:endParaRPr lang="en-US"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6" name="Bent Arrow 15"/>
            <p:cNvSpPr/>
            <p:nvPr/>
          </p:nvSpPr>
          <p:spPr bwMode="auto">
            <a:xfrm rot="5400000">
              <a:off x="7048499" y="4321974"/>
              <a:ext cx="1524000" cy="1143000"/>
            </a:xfrm>
            <a:prstGeom prst="bentArrow">
              <a:avLst/>
            </a:prstGeom>
            <a:solidFill>
              <a:schemeClr val="accent4">
                <a:lumMod val="50000"/>
                <a:lumOff val="5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>
                <a:rot lat="0" lon="10800000" rev="0"/>
              </a:camera>
              <a:lightRig rig="threePt" dir="t"/>
            </a:scene3d>
          </p:spPr>
          <p:txBody>
            <a:bodyPr/>
            <a:lstStyle/>
            <a:p>
              <a:pPr>
                <a:defRPr/>
              </a:pPr>
              <a:endParaRPr lang="en-US"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725010" y="3217074"/>
              <a:ext cx="2286000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dirty="0" smtClean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rPr>
                <a:t>Optimal </a:t>
              </a:r>
            </a:p>
            <a:p>
              <a:pPr algn="ctr"/>
              <a:r>
                <a:rPr lang="en-US" sz="2000" b="1" dirty="0" smtClean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rPr>
                <a:t>Network Candidates</a:t>
              </a:r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838200" y="3140874"/>
              <a:ext cx="2057400" cy="121920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1143000" y="1312074"/>
              <a:ext cx="1575721" cy="10668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1066800" y="1312074"/>
              <a:ext cx="1676400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dirty="0" smtClean="0">
                  <a:solidFill>
                    <a:srgbClr val="0000FF"/>
                  </a:solidFill>
                  <a:latin typeface="Arial" pitchFamily="34" charset="0"/>
                  <a:cs typeface="Arial" pitchFamily="34" charset="0"/>
                </a:rPr>
                <a:t>Statistical Inference</a:t>
              </a:r>
            </a:p>
            <a:p>
              <a:pPr algn="ctr"/>
              <a:r>
                <a:rPr lang="en-US" sz="2000" b="1" dirty="0" smtClean="0">
                  <a:solidFill>
                    <a:srgbClr val="0000FF"/>
                  </a:solidFill>
                  <a:latin typeface="Arial" pitchFamily="34" charset="0"/>
                  <a:cs typeface="Arial" pitchFamily="34" charset="0"/>
                </a:rPr>
                <a:t>Algorithms </a:t>
              </a:r>
            </a:p>
          </p:txBody>
        </p:sp>
        <p:sp>
          <p:nvSpPr>
            <p:cNvPr id="21" name="Rounded Rectangle 20"/>
            <p:cNvSpPr/>
            <p:nvPr/>
          </p:nvSpPr>
          <p:spPr>
            <a:xfrm>
              <a:off x="4724400" y="3217074"/>
              <a:ext cx="1600200" cy="1124128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4648200" y="3217074"/>
              <a:ext cx="1828800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dirty="0" smtClean="0">
                  <a:solidFill>
                    <a:srgbClr val="0000FF"/>
                  </a:solidFill>
                  <a:latin typeface="Arial" pitchFamily="34" charset="0"/>
                  <a:cs typeface="Arial" pitchFamily="34" charset="0"/>
                </a:rPr>
                <a:t>Model </a:t>
              </a:r>
            </a:p>
            <a:p>
              <a:pPr algn="ctr"/>
              <a:r>
                <a:rPr lang="en-US" sz="2000" b="1" dirty="0" smtClean="0">
                  <a:solidFill>
                    <a:srgbClr val="0000FF"/>
                  </a:solidFill>
                  <a:latin typeface="Arial" pitchFamily="34" charset="0"/>
                  <a:cs typeface="Arial" pitchFamily="34" charset="0"/>
                </a:rPr>
                <a:t>Checking Technique</a:t>
              </a:r>
              <a:endParaRPr lang="en-US" sz="2400" b="1" dirty="0">
                <a:solidFill>
                  <a:srgbClr val="0000FF"/>
                </a:solidFill>
              </a:endParaRPr>
            </a:p>
          </p:txBody>
        </p:sp>
        <p:sp>
          <p:nvSpPr>
            <p:cNvPr id="28" name="Rounded Rectangle 27"/>
            <p:cNvSpPr/>
            <p:nvPr/>
          </p:nvSpPr>
          <p:spPr>
            <a:xfrm>
              <a:off x="3276600" y="4817274"/>
              <a:ext cx="1371600" cy="8382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3276600" y="4795188"/>
              <a:ext cx="1371600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dirty="0" smtClean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Temporal Formula</a:t>
              </a:r>
              <a:endParaRPr lang="en-US" sz="2400" b="1" dirty="0">
                <a:solidFill>
                  <a:srgbClr val="000000"/>
                </a:solidFill>
              </a:endParaRPr>
            </a:p>
          </p:txBody>
        </p:sp>
        <p:sp>
          <p:nvSpPr>
            <p:cNvPr id="31" name="Bent Arrow 30"/>
            <p:cNvSpPr/>
            <p:nvPr/>
          </p:nvSpPr>
          <p:spPr bwMode="auto">
            <a:xfrm rot="10800000">
              <a:off x="3886201" y="5579273"/>
              <a:ext cx="762000" cy="1219200"/>
            </a:xfrm>
            <a:prstGeom prst="bentArrow">
              <a:avLst/>
            </a:prstGeom>
            <a:solidFill>
              <a:schemeClr val="accent4">
                <a:lumMod val="50000"/>
                <a:lumOff val="5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>
                <a:rot lat="0" lon="10800000" rev="0"/>
              </a:camera>
              <a:lightRig rig="threePt" dir="t"/>
            </a:scene3d>
          </p:spPr>
          <p:txBody>
            <a:bodyPr/>
            <a:lstStyle/>
            <a:p>
              <a:pPr>
                <a:defRPr/>
              </a:pPr>
              <a:endParaRPr lang="en-US"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32" name="Up Arrow 31"/>
            <p:cNvSpPr/>
            <p:nvPr/>
          </p:nvSpPr>
          <p:spPr>
            <a:xfrm flipV="1">
              <a:off x="3581400" y="2988474"/>
              <a:ext cx="381000" cy="1752600"/>
            </a:xfrm>
            <a:prstGeom prst="upArrow">
              <a:avLst/>
            </a:prstGeom>
            <a:solidFill>
              <a:srgbClr val="0000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4648200" y="6341274"/>
              <a:ext cx="1424864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b="1" dirty="0" smtClean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Discarded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3276600" y="5731674"/>
              <a:ext cx="1371600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5400" b="1" dirty="0" smtClean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X</a:t>
              </a:r>
              <a:endParaRPr lang="en-US" sz="5400" b="1" dirty="0">
                <a:solidFill>
                  <a:srgbClr val="000000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5791139" y="4969674"/>
              <a:ext cx="1339204" cy="101566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000" b="1" dirty="0" smtClean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rPr>
                <a:t>Networks</a:t>
              </a:r>
            </a:p>
            <a:p>
              <a:pPr algn="ctr"/>
              <a:r>
                <a:rPr lang="en-US" sz="2000" b="1" dirty="0" smtClean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rPr>
                <a:t>Satisfy </a:t>
              </a:r>
            </a:p>
            <a:p>
              <a:pPr algn="ctr"/>
              <a:r>
                <a:rPr lang="en-US" sz="2000" b="1" dirty="0" smtClean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rPr>
                <a:t>Formula!</a:t>
              </a:r>
              <a:endParaRPr lang="en-US" sz="20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6" name="Rounded Rectangle 35"/>
            <p:cNvSpPr/>
            <p:nvPr/>
          </p:nvSpPr>
          <p:spPr>
            <a:xfrm>
              <a:off x="6858000" y="3140874"/>
              <a:ext cx="1905000" cy="91440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ounded Rectangle 36"/>
            <p:cNvSpPr/>
            <p:nvPr/>
          </p:nvSpPr>
          <p:spPr>
            <a:xfrm>
              <a:off x="5715000" y="5045874"/>
              <a:ext cx="1447800" cy="91440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Bent Arrow 37"/>
            <p:cNvSpPr/>
            <p:nvPr/>
          </p:nvSpPr>
          <p:spPr bwMode="auto">
            <a:xfrm>
              <a:off x="6400800" y="2074074"/>
              <a:ext cx="1524000" cy="990600"/>
            </a:xfrm>
            <a:prstGeom prst="bentArrow">
              <a:avLst/>
            </a:prstGeom>
            <a:solidFill>
              <a:schemeClr val="accent4">
                <a:lumMod val="50000"/>
                <a:lumOff val="5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>
                <a:rot lat="0" lon="10800000" rev="0"/>
              </a:camera>
              <a:lightRig rig="threePt" dir="t"/>
            </a:scene3d>
          </p:spPr>
          <p:txBody>
            <a:bodyPr/>
            <a:lstStyle/>
            <a:p>
              <a:pPr>
                <a:defRPr/>
              </a:pPr>
              <a:endParaRPr lang="en-US">
                <a:ea typeface="ＭＳ Ｐゴシック" charset="-128"/>
                <a:cs typeface="ＭＳ Ｐゴシック" charset="-128"/>
              </a:endParaRPr>
            </a:p>
          </p:txBody>
        </p:sp>
        <p:pic>
          <p:nvPicPr>
            <p:cNvPr id="40" name="Picture 1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800600" y="1083474"/>
              <a:ext cx="3091873" cy="990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Bent Arrow 44"/>
            <p:cNvSpPr/>
            <p:nvPr/>
          </p:nvSpPr>
          <p:spPr bwMode="auto">
            <a:xfrm rot="16200000">
              <a:off x="3771900" y="3788574"/>
              <a:ext cx="1143000" cy="762000"/>
            </a:xfrm>
            <a:prstGeom prst="bentArrow">
              <a:avLst/>
            </a:prstGeom>
            <a:solidFill>
              <a:schemeClr val="accent4">
                <a:lumMod val="50000"/>
                <a:lumOff val="5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>
                <a:rot lat="0" lon="10800000" rev="0"/>
              </a:camera>
              <a:lightRig rig="threePt" dir="t"/>
            </a:scene3d>
          </p:spPr>
          <p:txBody>
            <a:bodyPr/>
            <a:lstStyle/>
            <a:p>
              <a:pPr>
                <a:defRPr/>
              </a:pPr>
              <a:endParaRPr lang="en-US">
                <a:ea typeface="ＭＳ Ｐゴシック" charset="-128"/>
                <a:cs typeface="ＭＳ Ｐゴシック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263220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685800"/>
          </a:xfrm>
        </p:spPr>
        <p:txBody>
          <a:bodyPr/>
          <a:lstStyle/>
          <a:p>
            <a:r>
              <a:rPr lang="en-US" dirty="0" smtClean="0">
                <a:latin typeface="Arial" charset="0"/>
                <a:cs typeface="Arial" charset="0"/>
              </a:rPr>
              <a:t>Application</a:t>
            </a:r>
            <a:endParaRPr lang="en-US" dirty="0">
              <a:latin typeface="Arial" charset="0"/>
              <a:cs typeface="Arial" charset="0"/>
            </a:endParaRPr>
          </a:p>
        </p:txBody>
      </p:sp>
      <p:sp>
        <p:nvSpPr>
          <p:cNvPr id="43011" name="Content Placeholder 2"/>
          <p:cNvSpPr>
            <a:spLocks noGrp="1"/>
          </p:cNvSpPr>
          <p:nvPr>
            <p:ph idx="1"/>
          </p:nvPr>
        </p:nvSpPr>
        <p:spPr>
          <a:xfrm>
            <a:off x="381000" y="914400"/>
            <a:ext cx="8229600" cy="5562600"/>
          </a:xfrm>
        </p:spPr>
        <p:txBody>
          <a:bodyPr/>
          <a:lstStyle/>
          <a:p>
            <a:pPr marL="0" indent="0">
              <a:buNone/>
            </a:pPr>
            <a:endParaRPr lang="en-US" sz="100" b="1" dirty="0">
              <a:latin typeface="Arial" charset="0"/>
              <a:cs typeface="Arial" charset="0"/>
            </a:endParaRPr>
          </a:p>
          <a:p>
            <a:pPr>
              <a:buFont typeface="Wingdings" charset="0"/>
              <a:buChar char="§"/>
            </a:pPr>
            <a:r>
              <a:rPr lang="en-US" sz="2800" dirty="0" smtClean="0"/>
              <a:t>Data: Microarray Data of </a:t>
            </a:r>
            <a:r>
              <a:rPr lang="en-US" sz="2800" dirty="0"/>
              <a:t>Drosophila </a:t>
            </a:r>
            <a:r>
              <a:rPr lang="en-US" sz="2800" dirty="0" smtClean="0"/>
              <a:t>(fly) during </a:t>
            </a:r>
            <a:r>
              <a:rPr lang="en-US" sz="2800" dirty="0"/>
              <a:t>its life cycle from the embryonic, larval, and </a:t>
            </a:r>
            <a:r>
              <a:rPr lang="en-US" sz="2800" dirty="0" err="1"/>
              <a:t>pupal</a:t>
            </a:r>
            <a:r>
              <a:rPr lang="en-US" sz="2800" dirty="0"/>
              <a:t> </a:t>
            </a:r>
            <a:r>
              <a:rPr lang="en-US" sz="2800" dirty="0" smtClean="0"/>
              <a:t>to adulthood: </a:t>
            </a:r>
          </a:p>
          <a:p>
            <a:pPr marL="400050" lvl="1" indent="0">
              <a:buNone/>
            </a:pPr>
            <a:r>
              <a:rPr lang="en-US" dirty="0" smtClean="0"/>
              <a:t>4028 genes, </a:t>
            </a:r>
            <a:r>
              <a:rPr lang="en-US" b="1" dirty="0" smtClean="0"/>
              <a:t>67 </a:t>
            </a:r>
            <a:r>
              <a:rPr lang="en-US" b="1" dirty="0"/>
              <a:t>time points </a:t>
            </a:r>
            <a:r>
              <a:rPr lang="en-US" b="1" dirty="0" smtClean="0"/>
              <a:t>during </a:t>
            </a:r>
            <a:r>
              <a:rPr lang="en-US" b="1" dirty="0"/>
              <a:t>4 stages. </a:t>
            </a:r>
          </a:p>
          <a:p>
            <a:pPr marL="0" indent="0">
              <a:buNone/>
            </a:pPr>
            <a:endParaRPr lang="en-US" sz="1800" b="1" dirty="0" smtClean="0">
              <a:latin typeface="Arial" charset="0"/>
              <a:cs typeface="Arial" charset="0"/>
            </a:endParaRPr>
          </a:p>
          <a:p>
            <a:pPr>
              <a:buFont typeface="Wingdings" charset="0"/>
              <a:buChar char="§"/>
            </a:pPr>
            <a:r>
              <a:rPr lang="en-US" sz="2800" dirty="0" smtClean="0">
                <a:latin typeface="Arial" charset="0"/>
                <a:cs typeface="Arial" charset="0"/>
              </a:rPr>
              <a:t>1</a:t>
            </a:r>
            <a:r>
              <a:rPr lang="en-US" sz="2800" baseline="30000" dirty="0" smtClean="0">
                <a:latin typeface="Arial" charset="0"/>
                <a:cs typeface="Arial" charset="0"/>
              </a:rPr>
              <a:t>st</a:t>
            </a:r>
            <a:r>
              <a:rPr lang="en-US" sz="2800" dirty="0" smtClean="0">
                <a:latin typeface="Arial" charset="0"/>
                <a:cs typeface="Arial" charset="0"/>
              </a:rPr>
              <a:t> step: Estimate the number and locations of change-points</a:t>
            </a:r>
          </a:p>
          <a:p>
            <a:pPr marL="0" indent="0">
              <a:buNone/>
            </a:pPr>
            <a:r>
              <a:rPr lang="en-US" sz="2800" dirty="0" smtClean="0">
                <a:latin typeface="Arial" charset="0"/>
                <a:cs typeface="Arial" charset="0"/>
              </a:rPr>
              <a:t>    2</a:t>
            </a:r>
            <a:r>
              <a:rPr lang="en-US" sz="2800" baseline="30000" dirty="0" smtClean="0">
                <a:latin typeface="Arial" charset="0"/>
                <a:cs typeface="Arial" charset="0"/>
              </a:rPr>
              <a:t>nd</a:t>
            </a:r>
            <a:r>
              <a:rPr lang="en-US" sz="2800" dirty="0" smtClean="0">
                <a:latin typeface="Arial" charset="0"/>
                <a:cs typeface="Arial" charset="0"/>
              </a:rPr>
              <a:t>, infer regulatory networks at different stages</a:t>
            </a:r>
          </a:p>
          <a:p>
            <a:pPr marL="0" indent="0">
              <a:buNone/>
            </a:pPr>
            <a:r>
              <a:rPr lang="en-US" sz="2800" dirty="0">
                <a:latin typeface="Arial" charset="0"/>
                <a:cs typeface="Arial" charset="0"/>
              </a:rPr>
              <a:t> </a:t>
            </a:r>
            <a:r>
              <a:rPr lang="en-US" sz="2800" dirty="0" smtClean="0">
                <a:latin typeface="Arial" charset="0"/>
                <a:cs typeface="Arial" charset="0"/>
              </a:rPr>
              <a:t>   3</a:t>
            </a:r>
            <a:r>
              <a:rPr lang="en-US" sz="2800" baseline="30000" dirty="0" smtClean="0">
                <a:latin typeface="Arial" charset="0"/>
                <a:cs typeface="Arial" charset="0"/>
              </a:rPr>
              <a:t>rd</a:t>
            </a:r>
            <a:r>
              <a:rPr lang="en-US" sz="2800" dirty="0" smtClean="0">
                <a:latin typeface="Arial" charset="0"/>
                <a:cs typeface="Arial" charset="0"/>
              </a:rPr>
              <a:t>, abstract some properties into temporal logic formula</a:t>
            </a:r>
          </a:p>
          <a:p>
            <a:pPr marL="0" indent="0">
              <a:buNone/>
            </a:pPr>
            <a:r>
              <a:rPr lang="en-US" sz="2800" dirty="0" smtClean="0">
                <a:latin typeface="Arial" charset="0"/>
                <a:cs typeface="Arial" charset="0"/>
              </a:rPr>
              <a:t>    4</a:t>
            </a:r>
            <a:r>
              <a:rPr lang="en-US" sz="2800" baseline="30000" dirty="0" smtClean="0">
                <a:latin typeface="Arial" charset="0"/>
                <a:cs typeface="Arial" charset="0"/>
              </a:rPr>
              <a:t>th</a:t>
            </a:r>
            <a:r>
              <a:rPr lang="en-US" sz="2800" dirty="0" smtClean="0">
                <a:latin typeface="Arial" charset="0"/>
                <a:cs typeface="Arial" charset="0"/>
              </a:rPr>
              <a:t>, Model checking of the inferred networks</a:t>
            </a:r>
          </a:p>
        </p:txBody>
      </p:sp>
    </p:spTree>
    <p:extLst>
      <p:ext uri="{BB962C8B-B14F-4D97-AF65-F5344CB8AC3E}">
        <p14:creationId xmlns:p14="http://schemas.microsoft.com/office/powerpoint/2010/main" val="40799585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le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686800" cy="838200"/>
          </a:xfrm>
        </p:spPr>
        <p:txBody>
          <a:bodyPr/>
          <a:lstStyle/>
          <a:p>
            <a:r>
              <a:rPr lang="en-US" altLang="zh-CN" dirty="0" smtClean="0">
                <a:effectLst/>
              </a:rPr>
              <a:t>Time-varying Network Results</a:t>
            </a:r>
            <a:endParaRPr lang="en-US" dirty="0">
              <a:latin typeface="Arial" charset="0"/>
              <a:cs typeface="Arial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990600"/>
            <a:ext cx="7848600" cy="5732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4063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8"/>
          <p:cNvSpPr txBox="1">
            <a:spLocks/>
          </p:cNvSpPr>
          <p:nvPr/>
        </p:nvSpPr>
        <p:spPr bwMode="auto">
          <a:xfrm>
            <a:off x="381000" y="16933"/>
            <a:ext cx="83820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altLang="zh-CN" sz="3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宋体" pitchFamily="2" charset="-122"/>
                <a:cs typeface="+mj-cs"/>
              </a:rPr>
              <a:t>Network Verification Illustration</a:t>
            </a:r>
            <a:endParaRPr lang="en-US" altLang="zh-CN" sz="3600" b="1" dirty="0">
              <a:solidFill>
                <a:srgbClr val="FF00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+mj-lt"/>
              <a:ea typeface="宋体" pitchFamily="2" charset="-122"/>
              <a:cs typeface="+mj-c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38200"/>
            <a:ext cx="7543800" cy="330889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114800"/>
            <a:ext cx="7543800" cy="258779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le 1"/>
          <p:cNvSpPr>
            <a:spLocks noGrp="1"/>
          </p:cNvSpPr>
          <p:nvPr>
            <p:ph type="title"/>
          </p:nvPr>
        </p:nvSpPr>
        <p:spPr>
          <a:xfrm>
            <a:off x="152400" y="76200"/>
            <a:ext cx="8686800" cy="990600"/>
          </a:xfrm>
        </p:spPr>
        <p:txBody>
          <a:bodyPr/>
          <a:lstStyle/>
          <a:p>
            <a:r>
              <a:rPr lang="en-US" dirty="0" smtClean="0">
                <a:latin typeface="Arial" charset="0"/>
                <a:cs typeface="Arial" charset="0"/>
              </a:rPr>
              <a:t>Current Work</a:t>
            </a:r>
            <a:endParaRPr lang="en-US" dirty="0">
              <a:latin typeface="Arial" charset="0"/>
              <a:cs typeface="Arial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362200"/>
            <a:ext cx="8025063" cy="4235450"/>
          </a:xfrm>
          <a:prstGeom prst="rect">
            <a:avLst/>
          </a:prstGeom>
        </p:spPr>
      </p:pic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57200" y="914400"/>
            <a:ext cx="8153400" cy="1524000"/>
          </a:xfrm>
        </p:spPr>
        <p:txBody>
          <a:bodyPr/>
          <a:lstStyle/>
          <a:p>
            <a:pPr marL="0" indent="0">
              <a:buNone/>
            </a:pPr>
            <a:endParaRPr lang="en-US" sz="100" dirty="0">
              <a:latin typeface="Arial" charset="0"/>
              <a:cs typeface="Arial" charset="0"/>
            </a:endParaRPr>
          </a:p>
          <a:p>
            <a:pPr marL="0" indent="0">
              <a:buNone/>
            </a:pPr>
            <a:r>
              <a:rPr lang="en-US" sz="2800" dirty="0" smtClean="0">
                <a:latin typeface="Arial" charset="0"/>
                <a:cs typeface="Arial" charset="0"/>
              </a:rPr>
              <a:t>The preliminary studies indicate that network structures are not independent at different stages.</a:t>
            </a:r>
          </a:p>
          <a:p>
            <a:pPr marL="0" indent="0">
              <a:buNone/>
            </a:pPr>
            <a:endParaRPr lang="en-US" sz="1800" dirty="0">
              <a:latin typeface="Arial" charset="0"/>
              <a:cs typeface="Arial" charset="0"/>
            </a:endParaRPr>
          </a:p>
          <a:p>
            <a:pPr marL="0" indent="0">
              <a:buNone/>
            </a:pPr>
            <a:endParaRPr lang="en-US" sz="1800" dirty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38857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685800"/>
          </a:xfrm>
        </p:spPr>
        <p:txBody>
          <a:bodyPr/>
          <a:lstStyle/>
          <a:p>
            <a:r>
              <a:rPr lang="en-US" dirty="0" smtClean="0">
                <a:latin typeface="Arial" charset="0"/>
                <a:cs typeface="Arial" charset="0"/>
              </a:rPr>
              <a:t>Acknowledgement</a:t>
            </a:r>
            <a:endParaRPr lang="en-US" dirty="0">
              <a:latin typeface="Arial" charset="0"/>
              <a:cs typeface="Arial" charset="0"/>
            </a:endParaRPr>
          </a:p>
        </p:txBody>
      </p:sp>
      <p:sp>
        <p:nvSpPr>
          <p:cNvPr id="43011" name="Content Placeholder 2"/>
          <p:cNvSpPr>
            <a:spLocks noGrp="1"/>
          </p:cNvSpPr>
          <p:nvPr>
            <p:ph idx="1"/>
          </p:nvPr>
        </p:nvSpPr>
        <p:spPr>
          <a:xfrm>
            <a:off x="304800" y="914400"/>
            <a:ext cx="8610600" cy="5486400"/>
          </a:xfrm>
        </p:spPr>
        <p:txBody>
          <a:bodyPr/>
          <a:lstStyle/>
          <a:p>
            <a:pPr marL="0" indent="0">
              <a:buNone/>
            </a:pPr>
            <a:endParaRPr lang="en-US" sz="100" dirty="0">
              <a:latin typeface="Arial" charset="0"/>
              <a:cs typeface="Arial" charset="0"/>
            </a:endParaRPr>
          </a:p>
          <a:p>
            <a:pPr>
              <a:buFont typeface="Wingdings" charset="0"/>
              <a:buChar char="§"/>
            </a:pPr>
            <a:endParaRPr lang="en-US" sz="1800" dirty="0" smtClean="0">
              <a:latin typeface="Arial" charset="0"/>
              <a:cs typeface="Arial" charset="0"/>
            </a:endParaRPr>
          </a:p>
          <a:p>
            <a:pPr>
              <a:buFont typeface="Wingdings" charset="0"/>
              <a:buChar char="§"/>
            </a:pPr>
            <a:r>
              <a:rPr lang="en-US" sz="2800" dirty="0" smtClean="0">
                <a:latin typeface="Arial" charset="0"/>
                <a:cs typeface="Arial" charset="0"/>
              </a:rPr>
              <a:t>The current time-varying network reconstruction project is funded by NIH.</a:t>
            </a:r>
          </a:p>
          <a:p>
            <a:pPr marL="0" indent="0">
              <a:buNone/>
            </a:pPr>
            <a:endParaRPr lang="en-US" sz="1800" dirty="0">
              <a:latin typeface="Arial" charset="0"/>
              <a:cs typeface="Arial" charset="0"/>
            </a:endParaRPr>
          </a:p>
          <a:p>
            <a:pPr marL="0" indent="0">
              <a:buNone/>
            </a:pPr>
            <a:endParaRPr lang="en-US" sz="1800" dirty="0">
              <a:latin typeface="Arial" charset="0"/>
              <a:cs typeface="Arial" charset="0"/>
            </a:endParaRPr>
          </a:p>
          <a:p>
            <a:pPr>
              <a:buFont typeface="Wingdings" charset="0"/>
              <a:buChar char="§"/>
            </a:pPr>
            <a:r>
              <a:rPr lang="en-US" sz="2800" dirty="0" smtClean="0">
                <a:latin typeface="Arial" charset="0"/>
                <a:cs typeface="Arial" charset="0"/>
              </a:rPr>
              <a:t>Australian National University’s 1-year fixed term position during my sabbatical leave.</a:t>
            </a:r>
          </a:p>
          <a:p>
            <a:pPr>
              <a:buFont typeface="Wingdings" charset="0"/>
              <a:buChar char="§"/>
            </a:pPr>
            <a:endParaRPr lang="en-US" sz="2800" dirty="0">
              <a:latin typeface="Arial" charset="0"/>
              <a:cs typeface="Arial" charset="0"/>
            </a:endParaRPr>
          </a:p>
          <a:p>
            <a:pPr>
              <a:buFont typeface="Wingdings" charset="0"/>
              <a:buChar char="§"/>
            </a:pPr>
            <a:r>
              <a:rPr lang="en-US" sz="2800" dirty="0" smtClean="0">
                <a:latin typeface="Arial" charset="0"/>
                <a:cs typeface="Arial" charset="0"/>
              </a:rPr>
              <a:t>The 1</a:t>
            </a:r>
            <a:r>
              <a:rPr lang="en-US" sz="2800" baseline="30000" dirty="0" smtClean="0">
                <a:latin typeface="Arial" charset="0"/>
                <a:cs typeface="Arial" charset="0"/>
              </a:rPr>
              <a:t>st</a:t>
            </a:r>
            <a:r>
              <a:rPr lang="en-US" sz="2800" dirty="0" smtClean="0">
                <a:latin typeface="Arial" charset="0"/>
                <a:cs typeface="Arial" charset="0"/>
              </a:rPr>
              <a:t> author, Ms. </a:t>
            </a:r>
            <a:r>
              <a:rPr lang="en-US" sz="2800" dirty="0" err="1" smtClean="0">
                <a:latin typeface="Arial" charset="0"/>
                <a:cs typeface="Arial" charset="0"/>
              </a:rPr>
              <a:t>Zi</a:t>
            </a:r>
            <a:r>
              <a:rPr lang="en-US" sz="2800" dirty="0" smtClean="0">
                <a:latin typeface="Arial" charset="0"/>
                <a:cs typeface="Arial" charset="0"/>
              </a:rPr>
              <a:t> Wang, is currently applying for the graduate program in Statistics/Biostatistics or Data Science.</a:t>
            </a:r>
          </a:p>
          <a:p>
            <a:pPr>
              <a:buFont typeface="Wingdings" charset="0"/>
              <a:buChar char="§"/>
            </a:pPr>
            <a:endParaRPr lang="en-US" sz="1800" dirty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61044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9"/>
          <p:cNvSpPr>
            <a:spLocks noGrp="1"/>
          </p:cNvSpPr>
          <p:nvPr>
            <p:ph type="title"/>
          </p:nvPr>
        </p:nvSpPr>
        <p:spPr>
          <a:xfrm>
            <a:off x="228600" y="56865"/>
            <a:ext cx="8610600" cy="762000"/>
          </a:xfrm>
        </p:spPr>
        <p:txBody>
          <a:bodyPr/>
          <a:lstStyle/>
          <a:p>
            <a:r>
              <a:rPr lang="en-US" altLang="zh-CN" dirty="0" smtClean="0"/>
              <a:t>Subway Map</a:t>
            </a:r>
          </a:p>
        </p:txBody>
      </p:sp>
      <p:sp>
        <p:nvSpPr>
          <p:cNvPr id="4" name="Rectangle 3"/>
          <p:cNvSpPr/>
          <p:nvPr/>
        </p:nvSpPr>
        <p:spPr>
          <a:xfrm>
            <a:off x="762000" y="6305490"/>
            <a:ext cx="67056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Beijing subway network has 15 lines and 217 stations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914400"/>
            <a:ext cx="8305800" cy="5355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103551"/>
      </p:ext>
    </p:extLst>
  </p:cSld>
  <p:clrMapOvr>
    <a:masterClrMapping/>
  </p:clrMapOvr>
  <p:transition xmlns:p14="http://schemas.microsoft.com/office/powerpoint/2010/main">
    <p:wipe dir="d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9"/>
          <p:cNvSpPr>
            <a:spLocks noGrp="1"/>
          </p:cNvSpPr>
          <p:nvPr>
            <p:ph type="title"/>
          </p:nvPr>
        </p:nvSpPr>
        <p:spPr>
          <a:xfrm>
            <a:off x="228600" y="56865"/>
            <a:ext cx="8610600" cy="762000"/>
          </a:xfrm>
        </p:spPr>
        <p:txBody>
          <a:bodyPr/>
          <a:lstStyle/>
          <a:p>
            <a:r>
              <a:rPr lang="en-US" altLang="zh-CN" dirty="0" smtClean="0"/>
              <a:t>Subway Map of Cellular Pathways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" y="938348"/>
            <a:ext cx="8153400" cy="5434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8" name="Group 7"/>
          <p:cNvGrpSpPr/>
          <p:nvPr/>
        </p:nvGrpSpPr>
        <p:grpSpPr>
          <a:xfrm>
            <a:off x="4114800" y="5943600"/>
            <a:ext cx="4974608" cy="311195"/>
            <a:chOff x="4057936" y="6428096"/>
            <a:chExt cx="4974608" cy="311195"/>
          </a:xfrm>
        </p:grpSpPr>
        <p:sp>
          <p:nvSpPr>
            <p:cNvPr id="6" name="TextBox 9"/>
            <p:cNvSpPr txBox="1">
              <a:spLocks noChangeArrowheads="1"/>
            </p:cNvSpPr>
            <p:nvPr/>
          </p:nvSpPr>
          <p:spPr bwMode="auto">
            <a:xfrm>
              <a:off x="4057936" y="6428096"/>
              <a:ext cx="4974608" cy="31119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sz="1400" dirty="0">
                  <a:solidFill>
                    <a:srgbClr val="380BB5"/>
                  </a:solidFill>
                </a:rPr>
                <a:t>D. </a:t>
              </a:r>
              <a:r>
                <a:rPr lang="en-US" sz="1400" dirty="0" err="1">
                  <a:solidFill>
                    <a:srgbClr val="380BB5"/>
                  </a:solidFill>
                </a:rPr>
                <a:t>Hanahan</a:t>
              </a:r>
              <a:r>
                <a:rPr lang="en-US" sz="1400" dirty="0">
                  <a:solidFill>
                    <a:srgbClr val="380BB5"/>
                  </a:solidFill>
                </a:rPr>
                <a:t> and R. A. </a:t>
              </a:r>
              <a:r>
                <a:rPr lang="en-US" sz="1400" dirty="0" smtClean="0">
                  <a:solidFill>
                    <a:srgbClr val="380BB5"/>
                  </a:solidFill>
                </a:rPr>
                <a:t>Weinberg. Cell</a:t>
              </a:r>
              <a:r>
                <a:rPr lang="en-US" sz="1400" dirty="0">
                  <a:solidFill>
                    <a:srgbClr val="380BB5"/>
                  </a:solidFill>
                </a:rPr>
                <a:t>, </a:t>
              </a:r>
              <a:r>
                <a:rPr lang="nl-NL" sz="1400" dirty="0">
                  <a:solidFill>
                    <a:srgbClr val="380BB5"/>
                  </a:solidFill>
                </a:rPr>
                <a:t>Vol. 100, 57–70, </a:t>
              </a:r>
              <a:r>
                <a:rPr lang="nl-NL" sz="1400" dirty="0" smtClean="0">
                  <a:solidFill>
                    <a:srgbClr val="380BB5"/>
                  </a:solidFill>
                </a:rPr>
                <a:t>2000</a:t>
              </a:r>
              <a:endParaRPr lang="en-US" sz="1400" dirty="0">
                <a:solidFill>
                  <a:srgbClr val="380BB5"/>
                </a:solidFill>
              </a:endParaRPr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4101152" y="6463352"/>
              <a:ext cx="4800600" cy="228600"/>
            </a:xfrm>
            <a:prstGeom prst="roundRect">
              <a:avLst/>
            </a:prstGeom>
            <a:solidFill>
              <a:schemeClr val="tx1">
                <a:alpha val="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Rectangle 8"/>
          <p:cNvSpPr/>
          <p:nvPr/>
        </p:nvSpPr>
        <p:spPr>
          <a:xfrm>
            <a:off x="304800" y="6381690"/>
            <a:ext cx="67818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Tens of signaling pathways  and hundreds of proteins</a:t>
            </a:r>
          </a:p>
        </p:txBody>
      </p:sp>
    </p:spTree>
    <p:extLst>
      <p:ext uri="{BB962C8B-B14F-4D97-AF65-F5344CB8AC3E}">
        <p14:creationId xmlns:p14="http://schemas.microsoft.com/office/powerpoint/2010/main" val="2846415164"/>
      </p:ext>
    </p:extLst>
  </p:cSld>
  <p:clrMapOvr>
    <a:masterClrMapping/>
  </p:clrMapOvr>
  <p:transition xmlns:p14="http://schemas.microsoft.com/office/powerpoint/2010/main">
    <p:wipe dir="d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72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8229600" cy="838200"/>
          </a:xfrm>
          <a:noFill/>
          <a:ln/>
        </p:spPr>
        <p:txBody>
          <a:bodyPr lIns="90487" tIns="44450" rIns="90487" bIns="44450"/>
          <a:lstStyle/>
          <a:p>
            <a:pPr algn="ctr"/>
            <a:r>
              <a:rPr lang="en-US" altLang="zh-CN">
                <a:ea typeface="宋体" pitchFamily="16" charset="-122"/>
              </a:rPr>
              <a:t>Intel </a:t>
            </a:r>
            <a:r>
              <a:rPr lang="en-US" altLang="zh-CN" smtClean="0">
                <a:ea typeface="宋体" pitchFamily="16" charset="-122"/>
              </a:rPr>
              <a:t>CPU</a:t>
            </a:r>
            <a:endParaRPr lang="en-US" altLang="zh-CN" dirty="0">
              <a:ea typeface="宋体" pitchFamily="16" charset="-12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399" y="894359"/>
            <a:ext cx="7543801" cy="552681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371600" y="6381690"/>
            <a:ext cx="6858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Digital circuits composed of millions of Gates</a:t>
            </a:r>
          </a:p>
        </p:txBody>
      </p:sp>
    </p:spTree>
    <p:extLst>
      <p:ext uri="{BB962C8B-B14F-4D97-AF65-F5344CB8AC3E}">
        <p14:creationId xmlns:p14="http://schemas.microsoft.com/office/powerpoint/2010/main" val="61813445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 idx="4294967295"/>
          </p:nvPr>
        </p:nvSpPr>
        <p:spPr>
          <a:xfrm>
            <a:off x="457200" y="46038"/>
            <a:ext cx="8229600" cy="715962"/>
          </a:xfrm>
        </p:spPr>
        <p:txBody>
          <a:bodyPr lIns="91440" tIns="45720" rIns="91440" bIns="45720"/>
          <a:lstStyle/>
          <a:p>
            <a:r>
              <a:rPr lang="en-US" dirty="0" smtClean="0">
                <a:latin typeface="Arial" charset="0"/>
                <a:cs typeface="Arial" charset="0"/>
              </a:rPr>
              <a:t>Gene Regulatory Sub-network</a:t>
            </a:r>
            <a:endParaRPr lang="en-US" dirty="0">
              <a:latin typeface="Arial" charset="0"/>
              <a:cs typeface="Arial" charset="0"/>
            </a:endParaRPr>
          </a:p>
        </p:txBody>
      </p:sp>
      <p:pic>
        <p:nvPicPr>
          <p:cNvPr id="614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832043"/>
            <a:ext cx="8077200" cy="54925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533400" y="6381690"/>
            <a:ext cx="81534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Genetic networks composed of thousands of genes</a:t>
            </a:r>
          </a:p>
        </p:txBody>
      </p:sp>
    </p:spTree>
    <p:extLst>
      <p:ext uri="{BB962C8B-B14F-4D97-AF65-F5344CB8AC3E}">
        <p14:creationId xmlns:p14="http://schemas.microsoft.com/office/powerpoint/2010/main" val="5966387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848600" cy="760413"/>
          </a:xfrm>
        </p:spPr>
        <p:txBody>
          <a:bodyPr/>
          <a:lstStyle/>
          <a:p>
            <a:pPr eaLnBrk="1" hangingPunct="1"/>
            <a:r>
              <a:rPr lang="en-US" altLang="zh-CN" dirty="0" smtClean="0"/>
              <a:t>Challenges</a:t>
            </a:r>
            <a:endParaRPr lang="en-US" altLang="zh-CN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219200"/>
            <a:ext cx="7086600" cy="2133600"/>
          </a:xfrm>
          <a:prstGeom prst="rect">
            <a:avLst/>
          </a:prstGeom>
        </p:spPr>
      </p:pic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3805534"/>
            <a:ext cx="7014801" cy="2366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2321352" y="4495800"/>
            <a:ext cx="3890809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Designed </a:t>
            </a:r>
            <a:r>
              <a:rPr lang="en-US" sz="2800" b="1" dirty="0">
                <a:solidFill>
                  <a:srgbClr val="FF0000"/>
                </a:solidFill>
              </a:rPr>
              <a:t>by </a:t>
            </a:r>
            <a:r>
              <a:rPr lang="en-US" sz="3200" b="1" dirty="0" smtClean="0">
                <a:solidFill>
                  <a:srgbClr val="FF0000"/>
                </a:solidFill>
              </a:rPr>
              <a:t>Creator</a:t>
            </a:r>
            <a:endParaRPr lang="en-US" sz="3200" b="1" dirty="0">
              <a:solidFill>
                <a:srgbClr val="FF0000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362200" y="1981200"/>
            <a:ext cx="3810208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D</a:t>
            </a:r>
            <a:r>
              <a:rPr lang="en-US" sz="2800" b="1" dirty="0" smtClean="0">
                <a:solidFill>
                  <a:srgbClr val="FF0000"/>
                </a:solidFill>
              </a:rPr>
              <a:t>esigned </a:t>
            </a:r>
            <a:r>
              <a:rPr lang="en-US" sz="2800" b="1" dirty="0">
                <a:solidFill>
                  <a:srgbClr val="FF0000"/>
                </a:solidFill>
              </a:rPr>
              <a:t>by </a:t>
            </a:r>
            <a:r>
              <a:rPr lang="en-US" sz="3200" b="1" dirty="0">
                <a:solidFill>
                  <a:srgbClr val="FF0000"/>
                </a:solidFill>
              </a:rPr>
              <a:t>Human</a:t>
            </a:r>
          </a:p>
        </p:txBody>
      </p:sp>
      <p:sp>
        <p:nvSpPr>
          <p:cNvPr id="3" name="Rectangle 2"/>
          <p:cNvSpPr/>
          <p:nvPr/>
        </p:nvSpPr>
        <p:spPr>
          <a:xfrm>
            <a:off x="990600" y="5105400"/>
            <a:ext cx="6705600" cy="9694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900" b="1" dirty="0">
                <a:solidFill>
                  <a:srgbClr val="0000FF"/>
                </a:solidFill>
              </a:rPr>
              <a:t>Question 1: How to reconstruct the biological network?</a:t>
            </a:r>
          </a:p>
          <a:p>
            <a:pPr marL="0" indent="0">
              <a:buNone/>
            </a:pPr>
            <a:endParaRPr lang="en-US" altLang="zh-CN" sz="1900" b="1" dirty="0">
              <a:solidFill>
                <a:srgbClr val="0000FF"/>
              </a:solidFill>
            </a:endParaRPr>
          </a:p>
          <a:p>
            <a:pPr marL="0" indent="0">
              <a:buNone/>
            </a:pPr>
            <a:r>
              <a:rPr lang="en-US" altLang="zh-CN" sz="1900" b="1" dirty="0">
                <a:solidFill>
                  <a:srgbClr val="0000FF"/>
                </a:solidFill>
              </a:rPr>
              <a:t>Question 2: How to verify the inferred network?</a:t>
            </a:r>
            <a:endParaRPr lang="en-US" sz="1900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8626624"/>
      </p:ext>
    </p:extLst>
  </p:cSld>
  <p:clrMapOvr>
    <a:masterClrMapping/>
  </p:clrMapOvr>
  <p:transition xmlns:p14="http://schemas.microsoft.com/office/powerpoint/2010/main" advTm="41667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6" grpId="0"/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52400"/>
            <a:ext cx="8229600" cy="944562"/>
          </a:xfrm>
        </p:spPr>
        <p:txBody>
          <a:bodyPr/>
          <a:lstStyle/>
          <a:p>
            <a:r>
              <a:rPr lang="en-US" dirty="0" smtClean="0"/>
              <a:t>Biological Data and Graph</a:t>
            </a:r>
            <a:endParaRPr lang="en-US" dirty="0"/>
          </a:p>
        </p:txBody>
      </p:sp>
      <p:sp>
        <p:nvSpPr>
          <p:cNvPr id="430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143000"/>
            <a:ext cx="8305800" cy="5334000"/>
          </a:xfrm>
        </p:spPr>
        <p:txBody>
          <a:bodyPr/>
          <a:lstStyle/>
          <a:p>
            <a:r>
              <a:rPr lang="en-US" sz="2200" dirty="0" smtClean="0"/>
              <a:t>Biological (e.g., microarray) data can be divided into two types: </a:t>
            </a:r>
            <a:r>
              <a:rPr lang="en-US" sz="2200" b="1" dirty="0" smtClean="0"/>
              <a:t>static</a:t>
            </a:r>
            <a:r>
              <a:rPr lang="en-US" sz="2200" dirty="0" smtClean="0"/>
              <a:t> and </a:t>
            </a:r>
            <a:r>
              <a:rPr lang="en-US" sz="2200" b="1" dirty="0" smtClean="0"/>
              <a:t>time series</a:t>
            </a:r>
            <a:r>
              <a:rPr lang="en-US" sz="2200" dirty="0" smtClean="0"/>
              <a:t>.</a:t>
            </a:r>
          </a:p>
          <a:p>
            <a:pPr marL="0" indent="0">
              <a:buNone/>
            </a:pPr>
            <a:endParaRPr lang="en-US" sz="1050" dirty="0"/>
          </a:p>
          <a:p>
            <a:r>
              <a:rPr lang="en-US" sz="2200" dirty="0" smtClean="0"/>
              <a:t>Probabilistic Graphical Model: </a:t>
            </a:r>
            <a:r>
              <a:rPr lang="en-US" sz="2400" dirty="0" smtClean="0"/>
              <a:t>node (random variable) &amp; edges (</a:t>
            </a:r>
            <a:r>
              <a:rPr lang="en-US" sz="2400" dirty="0"/>
              <a:t>probabilistic </a:t>
            </a:r>
            <a:r>
              <a:rPr lang="en-US" sz="2400" dirty="0" smtClean="0"/>
              <a:t>dependencies)</a:t>
            </a:r>
          </a:p>
          <a:p>
            <a:endParaRPr lang="en-US" sz="2400" dirty="0" smtClean="0"/>
          </a:p>
          <a:p>
            <a:pPr lvl="1">
              <a:buFont typeface="Wingdings" charset="2"/>
              <a:buChar char="ü"/>
            </a:pPr>
            <a:r>
              <a:rPr lang="en-US" sz="2000" dirty="0" smtClean="0"/>
              <a:t>(a) </a:t>
            </a:r>
            <a:r>
              <a:rPr lang="en-US" sz="2000" b="1" dirty="0" smtClean="0"/>
              <a:t>Undirected</a:t>
            </a:r>
            <a:r>
              <a:rPr lang="en-US" sz="2000" dirty="0" smtClean="0"/>
              <a:t> Graph</a:t>
            </a:r>
          </a:p>
          <a:p>
            <a:pPr lvl="1">
              <a:buFont typeface="Wingdings" charset="2"/>
              <a:buChar char="ü"/>
            </a:pPr>
            <a:endParaRPr lang="en-US" sz="2000" dirty="0"/>
          </a:p>
          <a:p>
            <a:pPr lvl="1">
              <a:buFont typeface="Wingdings" charset="2"/>
              <a:buChar char="ü"/>
            </a:pPr>
            <a:r>
              <a:rPr lang="en-US" sz="2000" dirty="0" smtClean="0"/>
              <a:t>(b) </a:t>
            </a:r>
            <a:r>
              <a:rPr lang="en-US" sz="2000" b="1" dirty="0" smtClean="0"/>
              <a:t>Directed </a:t>
            </a:r>
            <a:r>
              <a:rPr lang="en-US" sz="2000" b="1" dirty="0">
                <a:solidFill>
                  <a:srgbClr val="0000FF"/>
                </a:solidFill>
              </a:rPr>
              <a:t>acyclic</a:t>
            </a:r>
            <a:r>
              <a:rPr lang="en-US" sz="2000" b="1" dirty="0"/>
              <a:t> </a:t>
            </a:r>
            <a:r>
              <a:rPr lang="en-US" sz="2000" dirty="0"/>
              <a:t>graph (DAG</a:t>
            </a:r>
            <a:r>
              <a:rPr lang="en-US" sz="2000" dirty="0" smtClean="0"/>
              <a:t>)</a:t>
            </a:r>
          </a:p>
          <a:p>
            <a:pPr lvl="1">
              <a:buFont typeface="Wingdings" charset="2"/>
              <a:buChar char="ü"/>
            </a:pPr>
            <a:endParaRPr lang="en-US" sz="2000" dirty="0"/>
          </a:p>
          <a:p>
            <a:pPr lvl="1">
              <a:buFont typeface="Wingdings" charset="2"/>
              <a:buChar char="ü"/>
            </a:pPr>
            <a:r>
              <a:rPr lang="en-US" sz="2000" dirty="0" smtClean="0"/>
              <a:t>(c) </a:t>
            </a:r>
            <a:r>
              <a:rPr lang="en-US" sz="2000" b="1" dirty="0" smtClean="0"/>
              <a:t>Directed</a:t>
            </a:r>
            <a:r>
              <a:rPr lang="en-US" sz="2000" dirty="0" smtClean="0"/>
              <a:t> </a:t>
            </a:r>
            <a:r>
              <a:rPr lang="en-US" sz="2000" dirty="0"/>
              <a:t>graph with </a:t>
            </a:r>
            <a:r>
              <a:rPr lang="en-US" sz="2000" b="1" dirty="0" smtClean="0">
                <a:solidFill>
                  <a:srgbClr val="0000FF"/>
                </a:solidFill>
              </a:rPr>
              <a:t>cycles</a:t>
            </a:r>
          </a:p>
          <a:p>
            <a:pPr lvl="1">
              <a:buFont typeface="Wingdings" charset="2"/>
              <a:buChar char="ü"/>
            </a:pPr>
            <a:endParaRPr lang="en-US" sz="2000" dirty="0"/>
          </a:p>
          <a:p>
            <a:pPr lvl="1">
              <a:buFont typeface="Wingdings" charset="2"/>
              <a:buChar char="ü"/>
            </a:pPr>
            <a:r>
              <a:rPr lang="en-US" sz="2000" dirty="0" smtClean="0"/>
              <a:t>(d) </a:t>
            </a:r>
            <a:r>
              <a:rPr lang="en-US" sz="2000" b="1" dirty="0" smtClean="0">
                <a:solidFill>
                  <a:srgbClr val="0000FF"/>
                </a:solidFill>
              </a:rPr>
              <a:t>Regulatory Network</a:t>
            </a:r>
            <a:endParaRPr lang="en-US" sz="2000" b="1" dirty="0">
              <a:solidFill>
                <a:srgbClr val="0000FF"/>
              </a:solidFill>
            </a:endParaRPr>
          </a:p>
          <a:p>
            <a:endParaRPr lang="en-US" sz="2600" dirty="0" smtClean="0"/>
          </a:p>
          <a:p>
            <a:endParaRPr lang="en-US" sz="2600" dirty="0" smtClean="0"/>
          </a:p>
          <a:p>
            <a:endParaRPr lang="en-US" sz="2800" dirty="0"/>
          </a:p>
        </p:txBody>
      </p:sp>
      <p:grpSp>
        <p:nvGrpSpPr>
          <p:cNvPr id="81" name="Group 80"/>
          <p:cNvGrpSpPr/>
          <p:nvPr/>
        </p:nvGrpSpPr>
        <p:grpSpPr>
          <a:xfrm>
            <a:off x="5105400" y="2895600"/>
            <a:ext cx="3581399" cy="3569732"/>
            <a:chOff x="2209801" y="2362200"/>
            <a:chExt cx="4343400" cy="4331732"/>
          </a:xfrm>
        </p:grpSpPr>
        <p:grpSp>
          <p:nvGrpSpPr>
            <p:cNvPr id="82" name="Group 5"/>
            <p:cNvGrpSpPr>
              <a:grpSpLocks/>
            </p:cNvGrpSpPr>
            <p:nvPr/>
          </p:nvGrpSpPr>
          <p:grpSpPr bwMode="auto">
            <a:xfrm>
              <a:off x="4584741" y="2362200"/>
              <a:ext cx="1791068" cy="1861165"/>
              <a:chOff x="998" y="982"/>
              <a:chExt cx="1362" cy="1358"/>
            </a:xfrm>
          </p:grpSpPr>
          <p:sp>
            <p:nvSpPr>
              <p:cNvPr id="142" name="Oval 6"/>
              <p:cNvSpPr>
                <a:spLocks noChangeAspect="1" noChangeArrowheads="1"/>
              </p:cNvSpPr>
              <p:nvPr/>
            </p:nvSpPr>
            <p:spPr bwMode="auto">
              <a:xfrm>
                <a:off x="1349" y="983"/>
                <a:ext cx="327" cy="204"/>
              </a:xfrm>
              <a:prstGeom prst="ellipse">
                <a:avLst/>
              </a:prstGeom>
              <a:solidFill>
                <a:srgbClr val="FF9966"/>
              </a:solidFill>
              <a:ln w="28575">
                <a:solidFill>
                  <a:schemeClr val="tx1"/>
                </a:solidFill>
                <a:round/>
                <a:headEnd type="none" w="sm" len="sm"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sz="1800" b="1" dirty="0" smtClean="0">
                    <a:solidFill>
                      <a:srgbClr val="000000"/>
                    </a:solidFill>
                    <a:latin typeface="Comic Sans MS" charset="0"/>
                  </a:rPr>
                  <a:t>A</a:t>
                </a:r>
                <a:endParaRPr lang="en-US" sz="1800" b="1" dirty="0">
                  <a:solidFill>
                    <a:srgbClr val="000000"/>
                  </a:solidFill>
                  <a:latin typeface="Comic Sans MS" charset="0"/>
                </a:endParaRPr>
              </a:p>
            </p:txBody>
          </p:sp>
          <p:sp>
            <p:nvSpPr>
              <p:cNvPr id="143" name="Oval 7"/>
              <p:cNvSpPr>
                <a:spLocks noChangeAspect="1" noChangeArrowheads="1"/>
              </p:cNvSpPr>
              <p:nvPr/>
            </p:nvSpPr>
            <p:spPr bwMode="auto">
              <a:xfrm>
                <a:off x="2033" y="982"/>
                <a:ext cx="327" cy="204"/>
              </a:xfrm>
              <a:prstGeom prst="ellipse">
                <a:avLst/>
              </a:prstGeom>
              <a:solidFill>
                <a:srgbClr val="FF9966"/>
              </a:solidFill>
              <a:ln w="28575">
                <a:solidFill>
                  <a:schemeClr val="tx1"/>
                </a:solidFill>
                <a:round/>
                <a:headEnd type="none" w="sm" len="sm"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sz="1800" b="1" dirty="0" smtClean="0">
                    <a:solidFill>
                      <a:srgbClr val="000000"/>
                    </a:solidFill>
                    <a:latin typeface="Comic Sans MS" charset="0"/>
                  </a:rPr>
                  <a:t>F</a:t>
                </a:r>
                <a:endParaRPr lang="en-US" sz="1600" b="1" dirty="0">
                  <a:solidFill>
                    <a:srgbClr val="000000"/>
                  </a:solidFill>
                  <a:latin typeface="Comic Sans MS" charset="0"/>
                </a:endParaRPr>
              </a:p>
            </p:txBody>
          </p:sp>
          <p:sp>
            <p:nvSpPr>
              <p:cNvPr id="144" name="Oval 8"/>
              <p:cNvSpPr>
                <a:spLocks noChangeAspect="1" noChangeArrowheads="1"/>
              </p:cNvSpPr>
              <p:nvPr/>
            </p:nvSpPr>
            <p:spPr bwMode="auto">
              <a:xfrm>
                <a:off x="1688" y="1366"/>
                <a:ext cx="327" cy="204"/>
              </a:xfrm>
              <a:prstGeom prst="ellipse">
                <a:avLst/>
              </a:prstGeom>
              <a:solidFill>
                <a:srgbClr val="FF9966"/>
              </a:solidFill>
              <a:ln w="28575">
                <a:solidFill>
                  <a:schemeClr val="tx1"/>
                </a:solidFill>
                <a:round/>
                <a:headEnd type="none" w="sm" len="sm"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sz="1800" b="1" dirty="0" smtClean="0">
                    <a:solidFill>
                      <a:srgbClr val="000000"/>
                    </a:solidFill>
                    <a:latin typeface="Comic Sans MS" charset="0"/>
                  </a:rPr>
                  <a:t>G</a:t>
                </a:r>
                <a:endParaRPr lang="en-US" sz="1600" b="1" dirty="0">
                  <a:solidFill>
                    <a:srgbClr val="000000"/>
                  </a:solidFill>
                  <a:latin typeface="Comic Sans MS" charset="0"/>
                </a:endParaRPr>
              </a:p>
            </p:txBody>
          </p:sp>
          <p:sp>
            <p:nvSpPr>
              <p:cNvPr id="145" name="Oval 9"/>
              <p:cNvSpPr>
                <a:spLocks noChangeAspect="1" noChangeArrowheads="1"/>
              </p:cNvSpPr>
              <p:nvPr/>
            </p:nvSpPr>
            <p:spPr bwMode="auto">
              <a:xfrm>
                <a:off x="998" y="1367"/>
                <a:ext cx="327" cy="204"/>
              </a:xfrm>
              <a:prstGeom prst="ellipse">
                <a:avLst/>
              </a:prstGeom>
              <a:solidFill>
                <a:srgbClr val="FF9966"/>
              </a:solidFill>
              <a:ln w="28575">
                <a:solidFill>
                  <a:schemeClr val="tx1"/>
                </a:solidFill>
                <a:round/>
                <a:headEnd type="none" w="sm" len="sm"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sz="1800" b="1" dirty="0" smtClean="0">
                    <a:solidFill>
                      <a:srgbClr val="000000"/>
                    </a:solidFill>
                    <a:latin typeface="Comic Sans MS" charset="0"/>
                  </a:rPr>
                  <a:t>B</a:t>
                </a:r>
                <a:endParaRPr lang="en-US" sz="1600" b="1" dirty="0">
                  <a:solidFill>
                    <a:srgbClr val="000000"/>
                  </a:solidFill>
                  <a:latin typeface="Comic Sans MS" charset="0"/>
                </a:endParaRPr>
              </a:p>
            </p:txBody>
          </p:sp>
          <p:sp>
            <p:nvSpPr>
              <p:cNvPr id="146" name="Oval 10"/>
              <p:cNvSpPr>
                <a:spLocks noChangeAspect="1" noChangeArrowheads="1"/>
              </p:cNvSpPr>
              <p:nvPr/>
            </p:nvSpPr>
            <p:spPr bwMode="auto">
              <a:xfrm>
                <a:off x="1343" y="1752"/>
                <a:ext cx="327" cy="204"/>
              </a:xfrm>
              <a:prstGeom prst="ellipse">
                <a:avLst/>
              </a:prstGeom>
              <a:solidFill>
                <a:srgbClr val="FF9966"/>
              </a:solidFill>
              <a:ln w="28575">
                <a:solidFill>
                  <a:schemeClr val="tx1"/>
                </a:solidFill>
                <a:round/>
                <a:headEnd type="none" w="sm" len="sm"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sz="1800" b="1" dirty="0" smtClean="0">
                    <a:solidFill>
                      <a:srgbClr val="000000"/>
                    </a:solidFill>
                    <a:latin typeface="Comic Sans MS" charset="0"/>
                  </a:rPr>
                  <a:t>C</a:t>
                </a:r>
                <a:endParaRPr lang="en-US" sz="1600" b="1" dirty="0">
                  <a:solidFill>
                    <a:srgbClr val="000000"/>
                  </a:solidFill>
                  <a:latin typeface="Comic Sans MS" charset="0"/>
                </a:endParaRPr>
              </a:p>
            </p:txBody>
          </p:sp>
          <p:sp>
            <p:nvSpPr>
              <p:cNvPr id="147" name="Oval 11"/>
              <p:cNvSpPr>
                <a:spLocks noChangeAspect="1" noChangeArrowheads="1"/>
              </p:cNvSpPr>
              <p:nvPr/>
            </p:nvSpPr>
            <p:spPr bwMode="auto">
              <a:xfrm>
                <a:off x="2029" y="1751"/>
                <a:ext cx="327" cy="204"/>
              </a:xfrm>
              <a:prstGeom prst="ellipse">
                <a:avLst/>
              </a:prstGeom>
              <a:solidFill>
                <a:srgbClr val="FF9966"/>
              </a:solidFill>
              <a:ln w="28575">
                <a:solidFill>
                  <a:schemeClr val="tx1"/>
                </a:solidFill>
                <a:round/>
                <a:headEnd type="none" w="sm" len="sm"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sz="1800" b="1" dirty="0" smtClean="0">
                    <a:solidFill>
                      <a:srgbClr val="000000"/>
                    </a:solidFill>
                    <a:latin typeface="Comic Sans MS" charset="0"/>
                  </a:rPr>
                  <a:t>H</a:t>
                </a:r>
                <a:endParaRPr lang="en-US" sz="1600" b="1" dirty="0">
                  <a:solidFill>
                    <a:srgbClr val="000000"/>
                  </a:solidFill>
                  <a:latin typeface="Comic Sans MS" charset="0"/>
                </a:endParaRPr>
              </a:p>
            </p:txBody>
          </p:sp>
          <p:sp>
            <p:nvSpPr>
              <p:cNvPr id="148" name="Oval 12"/>
              <p:cNvSpPr>
                <a:spLocks noChangeAspect="1" noChangeArrowheads="1"/>
              </p:cNvSpPr>
              <p:nvPr/>
            </p:nvSpPr>
            <p:spPr bwMode="auto">
              <a:xfrm>
                <a:off x="1019" y="2136"/>
                <a:ext cx="327" cy="204"/>
              </a:xfrm>
              <a:prstGeom prst="ellipse">
                <a:avLst/>
              </a:prstGeom>
              <a:solidFill>
                <a:srgbClr val="FF9966"/>
              </a:solidFill>
              <a:ln w="28575">
                <a:solidFill>
                  <a:schemeClr val="tx1"/>
                </a:solidFill>
                <a:round/>
                <a:headEnd type="none" w="sm" len="sm"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sz="1800" b="1" dirty="0" smtClean="0">
                    <a:solidFill>
                      <a:srgbClr val="000000"/>
                    </a:solidFill>
                    <a:latin typeface="Comic Sans MS" charset="0"/>
                  </a:rPr>
                  <a:t>D</a:t>
                </a:r>
                <a:endParaRPr lang="en-US" sz="1600" b="1" dirty="0">
                  <a:solidFill>
                    <a:srgbClr val="000000"/>
                  </a:solidFill>
                  <a:latin typeface="Comic Sans MS" charset="0"/>
                </a:endParaRPr>
              </a:p>
            </p:txBody>
          </p:sp>
          <p:sp>
            <p:nvSpPr>
              <p:cNvPr id="149" name="Oval 13"/>
              <p:cNvSpPr>
                <a:spLocks noChangeAspect="1" noChangeArrowheads="1"/>
              </p:cNvSpPr>
              <p:nvPr/>
            </p:nvSpPr>
            <p:spPr bwMode="auto">
              <a:xfrm>
                <a:off x="1698" y="2136"/>
                <a:ext cx="327" cy="204"/>
              </a:xfrm>
              <a:prstGeom prst="ellipse">
                <a:avLst/>
              </a:prstGeom>
              <a:solidFill>
                <a:srgbClr val="FF9966"/>
              </a:solidFill>
              <a:ln w="28575">
                <a:solidFill>
                  <a:schemeClr val="tx1"/>
                </a:solidFill>
                <a:round/>
                <a:headEnd type="none" w="sm" len="sm"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sz="1800" b="1" dirty="0" smtClean="0">
                    <a:solidFill>
                      <a:srgbClr val="000000"/>
                    </a:solidFill>
                    <a:latin typeface="Comic Sans MS" charset="0"/>
                  </a:rPr>
                  <a:t>E</a:t>
                </a:r>
                <a:endParaRPr lang="en-US" sz="1600" b="1" dirty="0">
                  <a:solidFill>
                    <a:srgbClr val="000000"/>
                  </a:solidFill>
                  <a:latin typeface="Comic Sans MS" charset="0"/>
                </a:endParaRPr>
              </a:p>
            </p:txBody>
          </p:sp>
          <p:cxnSp>
            <p:nvCxnSpPr>
              <p:cNvPr id="150" name="AutoShape 14"/>
              <p:cNvCxnSpPr>
                <a:cxnSpLocks noChangeShapeType="1"/>
                <a:stCxn id="142" idx="4"/>
                <a:endCxn id="145" idx="7"/>
              </p:cNvCxnSpPr>
              <p:nvPr/>
            </p:nvCxnSpPr>
            <p:spPr bwMode="auto">
              <a:xfrm flipH="1">
                <a:off x="1277" y="1196"/>
                <a:ext cx="236" cy="192"/>
              </a:xfrm>
              <a:prstGeom prst="straightConnector1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51" name="AutoShape 15"/>
              <p:cNvCxnSpPr>
                <a:cxnSpLocks noChangeShapeType="1"/>
                <a:stCxn id="145" idx="4"/>
                <a:endCxn id="146" idx="1"/>
              </p:cNvCxnSpPr>
              <p:nvPr/>
            </p:nvCxnSpPr>
            <p:spPr bwMode="auto">
              <a:xfrm>
                <a:off x="1162" y="1580"/>
                <a:ext cx="229" cy="193"/>
              </a:xfrm>
              <a:prstGeom prst="straightConnector1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52" name="AutoShape 16"/>
              <p:cNvCxnSpPr>
                <a:cxnSpLocks noChangeShapeType="1"/>
                <a:stCxn id="144" idx="4"/>
                <a:endCxn id="146" idx="7"/>
              </p:cNvCxnSpPr>
              <p:nvPr/>
            </p:nvCxnSpPr>
            <p:spPr bwMode="auto">
              <a:xfrm flipH="1">
                <a:off x="1622" y="1579"/>
                <a:ext cx="230" cy="194"/>
              </a:xfrm>
              <a:prstGeom prst="straightConnector1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53" name="AutoShape 17"/>
              <p:cNvCxnSpPr>
                <a:cxnSpLocks noChangeShapeType="1"/>
                <a:stCxn id="146" idx="4"/>
                <a:endCxn id="148" idx="7"/>
              </p:cNvCxnSpPr>
              <p:nvPr/>
            </p:nvCxnSpPr>
            <p:spPr bwMode="auto">
              <a:xfrm flipH="1">
                <a:off x="1298" y="1965"/>
                <a:ext cx="209" cy="192"/>
              </a:xfrm>
              <a:prstGeom prst="straightConnector1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54" name="AutoShape 18"/>
              <p:cNvCxnSpPr>
                <a:cxnSpLocks noChangeShapeType="1"/>
                <a:stCxn id="146" idx="4"/>
                <a:endCxn id="149" idx="1"/>
              </p:cNvCxnSpPr>
              <p:nvPr/>
            </p:nvCxnSpPr>
            <p:spPr bwMode="auto">
              <a:xfrm>
                <a:off x="1507" y="1965"/>
                <a:ext cx="239" cy="192"/>
              </a:xfrm>
              <a:prstGeom prst="straightConnector1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55" name="AutoShape 19"/>
              <p:cNvCxnSpPr>
                <a:cxnSpLocks noChangeShapeType="1"/>
                <a:stCxn id="147" idx="4"/>
                <a:endCxn id="149" idx="7"/>
              </p:cNvCxnSpPr>
              <p:nvPr/>
            </p:nvCxnSpPr>
            <p:spPr bwMode="auto">
              <a:xfrm flipH="1">
                <a:off x="1977" y="1964"/>
                <a:ext cx="216" cy="193"/>
              </a:xfrm>
              <a:prstGeom prst="straightConnector1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56" name="AutoShape 20"/>
              <p:cNvCxnSpPr>
                <a:cxnSpLocks noChangeShapeType="1"/>
                <a:stCxn id="143" idx="4"/>
                <a:endCxn id="144" idx="7"/>
              </p:cNvCxnSpPr>
              <p:nvPr/>
            </p:nvCxnSpPr>
            <p:spPr bwMode="auto">
              <a:xfrm flipH="1">
                <a:off x="1967" y="1195"/>
                <a:ext cx="230" cy="192"/>
              </a:xfrm>
              <a:prstGeom prst="straightConnector1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57" name="AutoShape 21"/>
              <p:cNvCxnSpPr>
                <a:cxnSpLocks noChangeShapeType="1"/>
                <a:stCxn id="143" idx="4"/>
                <a:endCxn id="147" idx="0"/>
              </p:cNvCxnSpPr>
              <p:nvPr/>
            </p:nvCxnSpPr>
            <p:spPr bwMode="auto">
              <a:xfrm flipH="1">
                <a:off x="2193" y="1195"/>
                <a:ext cx="4" cy="547"/>
              </a:xfrm>
              <a:prstGeom prst="straightConnector1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</p:grpSp>
        <p:grpSp>
          <p:nvGrpSpPr>
            <p:cNvPr id="83" name="Group 82"/>
            <p:cNvGrpSpPr/>
            <p:nvPr/>
          </p:nvGrpSpPr>
          <p:grpSpPr>
            <a:xfrm>
              <a:off x="2249252" y="2362200"/>
              <a:ext cx="1791069" cy="1861165"/>
              <a:chOff x="2257425" y="2133600"/>
              <a:chExt cx="2162176" cy="2155825"/>
            </a:xfrm>
          </p:grpSpPr>
          <p:sp>
            <p:nvSpPr>
              <p:cNvPr id="126" name="Oval 6"/>
              <p:cNvSpPr>
                <a:spLocks noChangeAspect="1" noChangeArrowheads="1"/>
              </p:cNvSpPr>
              <p:nvPr/>
            </p:nvSpPr>
            <p:spPr bwMode="auto">
              <a:xfrm>
                <a:off x="2814638" y="2135188"/>
                <a:ext cx="519113" cy="323850"/>
              </a:xfrm>
              <a:prstGeom prst="ellipse">
                <a:avLst/>
              </a:prstGeom>
              <a:solidFill>
                <a:srgbClr val="FF9966"/>
              </a:solidFill>
              <a:ln w="28575">
                <a:solidFill>
                  <a:schemeClr val="tx1"/>
                </a:solidFill>
                <a:round/>
                <a:headEnd type="none" w="sm" len="sm"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sz="1800" b="1" dirty="0" smtClean="0">
                    <a:solidFill>
                      <a:srgbClr val="000000"/>
                    </a:solidFill>
                    <a:latin typeface="Comic Sans MS" charset="0"/>
                  </a:rPr>
                  <a:t>A</a:t>
                </a:r>
                <a:endParaRPr lang="en-US" sz="1800" b="1" dirty="0">
                  <a:solidFill>
                    <a:srgbClr val="000000"/>
                  </a:solidFill>
                  <a:latin typeface="Comic Sans MS" charset="0"/>
                </a:endParaRPr>
              </a:p>
            </p:txBody>
          </p:sp>
          <p:sp>
            <p:nvSpPr>
              <p:cNvPr id="127" name="Oval 7"/>
              <p:cNvSpPr>
                <a:spLocks noChangeAspect="1" noChangeArrowheads="1"/>
              </p:cNvSpPr>
              <p:nvPr/>
            </p:nvSpPr>
            <p:spPr bwMode="auto">
              <a:xfrm>
                <a:off x="3900488" y="2133600"/>
                <a:ext cx="519113" cy="323850"/>
              </a:xfrm>
              <a:prstGeom prst="ellipse">
                <a:avLst/>
              </a:prstGeom>
              <a:solidFill>
                <a:srgbClr val="FF9966"/>
              </a:solidFill>
              <a:ln w="28575">
                <a:solidFill>
                  <a:schemeClr val="tx1"/>
                </a:solidFill>
                <a:round/>
                <a:headEnd type="none" w="sm" len="sm"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b="1" dirty="0">
                    <a:solidFill>
                      <a:srgbClr val="000000"/>
                    </a:solidFill>
                    <a:latin typeface="Comic Sans MS" charset="0"/>
                  </a:rPr>
                  <a:t>F</a:t>
                </a:r>
              </a:p>
            </p:txBody>
          </p:sp>
          <p:sp>
            <p:nvSpPr>
              <p:cNvPr id="128" name="Oval 8"/>
              <p:cNvSpPr>
                <a:spLocks noChangeAspect="1" noChangeArrowheads="1"/>
              </p:cNvSpPr>
              <p:nvPr/>
            </p:nvSpPr>
            <p:spPr bwMode="auto">
              <a:xfrm>
                <a:off x="3352800" y="2743200"/>
                <a:ext cx="519113" cy="323850"/>
              </a:xfrm>
              <a:prstGeom prst="ellipse">
                <a:avLst/>
              </a:prstGeom>
              <a:solidFill>
                <a:srgbClr val="FF9966"/>
              </a:solidFill>
              <a:ln w="28575">
                <a:solidFill>
                  <a:schemeClr val="tx1"/>
                </a:solidFill>
                <a:round/>
                <a:headEnd type="none" w="sm" len="sm"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b="1" dirty="0">
                    <a:solidFill>
                      <a:srgbClr val="000000"/>
                    </a:solidFill>
                    <a:latin typeface="Comic Sans MS" charset="0"/>
                  </a:rPr>
                  <a:t>G</a:t>
                </a:r>
              </a:p>
            </p:txBody>
          </p:sp>
          <p:sp>
            <p:nvSpPr>
              <p:cNvPr id="129" name="Oval 9"/>
              <p:cNvSpPr>
                <a:spLocks noChangeAspect="1" noChangeArrowheads="1"/>
              </p:cNvSpPr>
              <p:nvPr/>
            </p:nvSpPr>
            <p:spPr bwMode="auto">
              <a:xfrm>
                <a:off x="2257425" y="2744788"/>
                <a:ext cx="519113" cy="323850"/>
              </a:xfrm>
              <a:prstGeom prst="ellipse">
                <a:avLst/>
              </a:prstGeom>
              <a:solidFill>
                <a:srgbClr val="FF9966"/>
              </a:solidFill>
              <a:ln w="28575">
                <a:solidFill>
                  <a:schemeClr val="tx1"/>
                </a:solidFill>
                <a:round/>
                <a:headEnd type="none" w="sm" len="sm"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b="1" dirty="0">
                    <a:solidFill>
                      <a:srgbClr val="000000"/>
                    </a:solidFill>
                    <a:latin typeface="Comic Sans MS" charset="0"/>
                  </a:rPr>
                  <a:t>B</a:t>
                </a:r>
              </a:p>
            </p:txBody>
          </p:sp>
          <p:sp>
            <p:nvSpPr>
              <p:cNvPr id="130" name="Oval 10"/>
              <p:cNvSpPr>
                <a:spLocks noChangeAspect="1" noChangeArrowheads="1"/>
              </p:cNvSpPr>
              <p:nvPr/>
            </p:nvSpPr>
            <p:spPr bwMode="auto">
              <a:xfrm>
                <a:off x="2805113" y="3355975"/>
                <a:ext cx="519113" cy="323850"/>
              </a:xfrm>
              <a:prstGeom prst="ellipse">
                <a:avLst/>
              </a:prstGeom>
              <a:solidFill>
                <a:srgbClr val="FF9966"/>
              </a:solidFill>
              <a:ln w="28575">
                <a:solidFill>
                  <a:schemeClr val="tx1"/>
                </a:solidFill>
                <a:round/>
                <a:headEnd type="none" w="sm" len="sm"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b="1" dirty="0">
                    <a:solidFill>
                      <a:srgbClr val="000000"/>
                    </a:solidFill>
                    <a:latin typeface="Comic Sans MS" charset="0"/>
                  </a:rPr>
                  <a:t>C</a:t>
                </a:r>
              </a:p>
            </p:txBody>
          </p:sp>
          <p:sp>
            <p:nvSpPr>
              <p:cNvPr id="131" name="Oval 11"/>
              <p:cNvSpPr>
                <a:spLocks noChangeAspect="1" noChangeArrowheads="1"/>
              </p:cNvSpPr>
              <p:nvPr/>
            </p:nvSpPr>
            <p:spPr bwMode="auto">
              <a:xfrm>
                <a:off x="3894138" y="3354388"/>
                <a:ext cx="519113" cy="323850"/>
              </a:xfrm>
              <a:prstGeom prst="ellipse">
                <a:avLst/>
              </a:prstGeom>
              <a:solidFill>
                <a:srgbClr val="FF9966"/>
              </a:solidFill>
              <a:ln w="28575">
                <a:solidFill>
                  <a:schemeClr val="tx1"/>
                </a:solidFill>
                <a:round/>
                <a:headEnd type="none" w="sm" len="sm"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b="1" dirty="0">
                    <a:solidFill>
                      <a:srgbClr val="000000"/>
                    </a:solidFill>
                    <a:latin typeface="Comic Sans MS" charset="0"/>
                  </a:rPr>
                  <a:t>H</a:t>
                </a:r>
              </a:p>
            </p:txBody>
          </p:sp>
          <p:sp>
            <p:nvSpPr>
              <p:cNvPr id="132" name="Oval 12"/>
              <p:cNvSpPr>
                <a:spLocks noChangeAspect="1" noChangeArrowheads="1"/>
              </p:cNvSpPr>
              <p:nvPr/>
            </p:nvSpPr>
            <p:spPr bwMode="auto">
              <a:xfrm>
                <a:off x="2290763" y="3965575"/>
                <a:ext cx="519113" cy="323850"/>
              </a:xfrm>
              <a:prstGeom prst="ellipse">
                <a:avLst/>
              </a:prstGeom>
              <a:solidFill>
                <a:srgbClr val="FF9966"/>
              </a:solidFill>
              <a:ln w="28575">
                <a:solidFill>
                  <a:schemeClr val="tx1"/>
                </a:solidFill>
                <a:round/>
                <a:headEnd type="none" w="sm" len="sm"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b="1" dirty="0">
                    <a:solidFill>
                      <a:srgbClr val="000000"/>
                    </a:solidFill>
                    <a:latin typeface="Comic Sans MS" charset="0"/>
                  </a:rPr>
                  <a:t>D</a:t>
                </a:r>
              </a:p>
            </p:txBody>
          </p:sp>
          <p:sp>
            <p:nvSpPr>
              <p:cNvPr id="133" name="Oval 13"/>
              <p:cNvSpPr>
                <a:spLocks noChangeAspect="1" noChangeArrowheads="1"/>
              </p:cNvSpPr>
              <p:nvPr/>
            </p:nvSpPr>
            <p:spPr bwMode="auto">
              <a:xfrm>
                <a:off x="3368675" y="3965575"/>
                <a:ext cx="519113" cy="323850"/>
              </a:xfrm>
              <a:prstGeom prst="ellipse">
                <a:avLst/>
              </a:prstGeom>
              <a:solidFill>
                <a:srgbClr val="FF9966"/>
              </a:solidFill>
              <a:ln w="28575">
                <a:solidFill>
                  <a:schemeClr val="tx1"/>
                </a:solidFill>
                <a:round/>
                <a:headEnd type="none" w="sm" len="sm"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sz="1800" dirty="0" smtClean="0">
                    <a:solidFill>
                      <a:srgbClr val="000000"/>
                    </a:solidFill>
                    <a:latin typeface="Comic Sans MS" charset="0"/>
                  </a:rPr>
                  <a:t>E</a:t>
                </a:r>
                <a:endParaRPr lang="en-US" dirty="0">
                  <a:solidFill>
                    <a:srgbClr val="000000"/>
                  </a:solidFill>
                  <a:latin typeface="Comic Sans MS" charset="0"/>
                </a:endParaRPr>
              </a:p>
            </p:txBody>
          </p:sp>
          <p:cxnSp>
            <p:nvCxnSpPr>
              <p:cNvPr id="134" name="AutoShape 14"/>
              <p:cNvCxnSpPr>
                <a:cxnSpLocks noChangeShapeType="1"/>
                <a:stCxn id="126" idx="4"/>
                <a:endCxn id="129" idx="7"/>
              </p:cNvCxnSpPr>
              <p:nvPr/>
            </p:nvCxnSpPr>
            <p:spPr bwMode="auto">
              <a:xfrm flipH="1">
                <a:off x="2700338" y="2473325"/>
                <a:ext cx="374650" cy="304800"/>
              </a:xfrm>
              <a:prstGeom prst="straightConnector1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35" name="AutoShape 15"/>
              <p:cNvCxnSpPr>
                <a:cxnSpLocks noChangeShapeType="1"/>
                <a:stCxn id="129" idx="4"/>
                <a:endCxn id="130" idx="1"/>
              </p:cNvCxnSpPr>
              <p:nvPr/>
            </p:nvCxnSpPr>
            <p:spPr bwMode="auto">
              <a:xfrm>
                <a:off x="2517775" y="3082925"/>
                <a:ext cx="363538" cy="306388"/>
              </a:xfrm>
              <a:prstGeom prst="straightConnector1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36" name="AutoShape 16"/>
              <p:cNvCxnSpPr>
                <a:cxnSpLocks noChangeShapeType="1"/>
                <a:stCxn id="128" idx="4"/>
                <a:endCxn id="130" idx="7"/>
              </p:cNvCxnSpPr>
              <p:nvPr/>
            </p:nvCxnSpPr>
            <p:spPr bwMode="auto">
              <a:xfrm flipH="1">
                <a:off x="3248024" y="3081338"/>
                <a:ext cx="365124" cy="307975"/>
              </a:xfrm>
              <a:prstGeom prst="straightConnector1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37" name="AutoShape 17"/>
              <p:cNvCxnSpPr>
                <a:cxnSpLocks noChangeShapeType="1"/>
                <a:stCxn id="130" idx="4"/>
                <a:endCxn id="132" idx="7"/>
              </p:cNvCxnSpPr>
              <p:nvPr/>
            </p:nvCxnSpPr>
            <p:spPr bwMode="auto">
              <a:xfrm flipH="1">
                <a:off x="2733675" y="3694113"/>
                <a:ext cx="331788" cy="304800"/>
              </a:xfrm>
              <a:prstGeom prst="straightConnector1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38" name="AutoShape 18"/>
              <p:cNvCxnSpPr>
                <a:cxnSpLocks noChangeShapeType="1"/>
                <a:stCxn id="130" idx="4"/>
                <a:endCxn id="133" idx="1"/>
              </p:cNvCxnSpPr>
              <p:nvPr/>
            </p:nvCxnSpPr>
            <p:spPr bwMode="auto">
              <a:xfrm>
                <a:off x="3065463" y="3694113"/>
                <a:ext cx="379413" cy="304800"/>
              </a:xfrm>
              <a:prstGeom prst="straightConnector1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39" name="AutoShape 19"/>
              <p:cNvCxnSpPr>
                <a:cxnSpLocks noChangeShapeType="1"/>
                <a:stCxn id="131" idx="4"/>
                <a:endCxn id="133" idx="7"/>
              </p:cNvCxnSpPr>
              <p:nvPr/>
            </p:nvCxnSpPr>
            <p:spPr bwMode="auto">
              <a:xfrm flipH="1">
                <a:off x="3811588" y="3692525"/>
                <a:ext cx="342900" cy="306388"/>
              </a:xfrm>
              <a:prstGeom prst="straightConnector1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40" name="AutoShape 20"/>
              <p:cNvCxnSpPr>
                <a:cxnSpLocks noChangeShapeType="1"/>
                <a:stCxn id="127" idx="4"/>
                <a:endCxn id="128" idx="7"/>
              </p:cNvCxnSpPr>
              <p:nvPr/>
            </p:nvCxnSpPr>
            <p:spPr bwMode="auto">
              <a:xfrm flipH="1">
                <a:off x="3795713" y="2471738"/>
                <a:ext cx="365125" cy="304800"/>
              </a:xfrm>
              <a:prstGeom prst="straightConnector1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41" name="AutoShape 21"/>
              <p:cNvCxnSpPr>
                <a:cxnSpLocks noChangeShapeType="1"/>
                <a:stCxn id="127" idx="4"/>
                <a:endCxn id="131" idx="0"/>
              </p:cNvCxnSpPr>
              <p:nvPr/>
            </p:nvCxnSpPr>
            <p:spPr bwMode="auto">
              <a:xfrm flipH="1">
                <a:off x="4154488" y="2471738"/>
                <a:ext cx="6350" cy="868363"/>
              </a:xfrm>
              <a:prstGeom prst="straightConnector1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</p:grpSp>
        <p:grpSp>
          <p:nvGrpSpPr>
            <p:cNvPr id="84" name="Group 83"/>
            <p:cNvGrpSpPr/>
            <p:nvPr/>
          </p:nvGrpSpPr>
          <p:grpSpPr>
            <a:xfrm>
              <a:off x="2209801" y="4664672"/>
              <a:ext cx="1791069" cy="1861165"/>
              <a:chOff x="2209800" y="4343400"/>
              <a:chExt cx="2162176" cy="2155825"/>
            </a:xfrm>
          </p:grpSpPr>
          <p:sp>
            <p:nvSpPr>
              <p:cNvPr id="109" name="Oval 6"/>
              <p:cNvSpPr>
                <a:spLocks noChangeAspect="1" noChangeArrowheads="1"/>
              </p:cNvSpPr>
              <p:nvPr/>
            </p:nvSpPr>
            <p:spPr bwMode="auto">
              <a:xfrm>
                <a:off x="2767013" y="4344988"/>
                <a:ext cx="519113" cy="323850"/>
              </a:xfrm>
              <a:prstGeom prst="ellipse">
                <a:avLst/>
              </a:prstGeom>
              <a:solidFill>
                <a:srgbClr val="FF9966"/>
              </a:solidFill>
              <a:ln w="28575">
                <a:solidFill>
                  <a:schemeClr val="tx1"/>
                </a:solidFill>
                <a:round/>
                <a:headEnd type="none" w="sm" len="sm"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sz="1800" b="1" dirty="0" smtClean="0">
                    <a:solidFill>
                      <a:srgbClr val="000000"/>
                    </a:solidFill>
                    <a:latin typeface="Comic Sans MS" charset="0"/>
                  </a:rPr>
                  <a:t>A</a:t>
                </a:r>
                <a:endParaRPr lang="en-US" sz="1800" b="1" dirty="0">
                  <a:solidFill>
                    <a:srgbClr val="000000"/>
                  </a:solidFill>
                  <a:latin typeface="Comic Sans MS" charset="0"/>
                </a:endParaRPr>
              </a:p>
            </p:txBody>
          </p:sp>
          <p:sp>
            <p:nvSpPr>
              <p:cNvPr id="110" name="Oval 7"/>
              <p:cNvSpPr>
                <a:spLocks noChangeAspect="1" noChangeArrowheads="1"/>
              </p:cNvSpPr>
              <p:nvPr/>
            </p:nvSpPr>
            <p:spPr bwMode="auto">
              <a:xfrm>
                <a:off x="3852863" y="4343400"/>
                <a:ext cx="519113" cy="323850"/>
              </a:xfrm>
              <a:prstGeom prst="ellipse">
                <a:avLst/>
              </a:prstGeom>
              <a:solidFill>
                <a:srgbClr val="FF9966"/>
              </a:solidFill>
              <a:ln w="28575">
                <a:solidFill>
                  <a:schemeClr val="tx1"/>
                </a:solidFill>
                <a:round/>
                <a:headEnd type="none" w="sm" len="sm"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sz="1800" b="1" dirty="0" smtClean="0">
                    <a:solidFill>
                      <a:srgbClr val="000000"/>
                    </a:solidFill>
                    <a:latin typeface="Comic Sans MS" charset="0"/>
                  </a:rPr>
                  <a:t>F</a:t>
                </a:r>
                <a:endParaRPr lang="en-US" sz="1600" b="1" dirty="0">
                  <a:solidFill>
                    <a:srgbClr val="000000"/>
                  </a:solidFill>
                  <a:latin typeface="Comic Sans MS" charset="0"/>
                </a:endParaRPr>
              </a:p>
            </p:txBody>
          </p:sp>
          <p:sp>
            <p:nvSpPr>
              <p:cNvPr id="111" name="Oval 8"/>
              <p:cNvSpPr>
                <a:spLocks noChangeAspect="1" noChangeArrowheads="1"/>
              </p:cNvSpPr>
              <p:nvPr/>
            </p:nvSpPr>
            <p:spPr bwMode="auto">
              <a:xfrm>
                <a:off x="3305175" y="4953000"/>
                <a:ext cx="519113" cy="323850"/>
              </a:xfrm>
              <a:prstGeom prst="ellipse">
                <a:avLst/>
              </a:prstGeom>
              <a:solidFill>
                <a:srgbClr val="FF9966"/>
              </a:solidFill>
              <a:ln w="28575">
                <a:solidFill>
                  <a:schemeClr val="tx1"/>
                </a:solidFill>
                <a:round/>
                <a:headEnd type="none" w="sm" len="sm"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sz="1800" b="1" dirty="0" smtClean="0">
                    <a:solidFill>
                      <a:srgbClr val="000000"/>
                    </a:solidFill>
                    <a:latin typeface="Comic Sans MS" charset="0"/>
                  </a:rPr>
                  <a:t>G</a:t>
                </a:r>
                <a:endParaRPr lang="en-US" sz="1600" b="1" dirty="0">
                  <a:solidFill>
                    <a:srgbClr val="000000"/>
                  </a:solidFill>
                  <a:latin typeface="Comic Sans MS" charset="0"/>
                </a:endParaRPr>
              </a:p>
            </p:txBody>
          </p:sp>
          <p:sp>
            <p:nvSpPr>
              <p:cNvPr id="112" name="Oval 9"/>
              <p:cNvSpPr>
                <a:spLocks noChangeAspect="1" noChangeArrowheads="1"/>
              </p:cNvSpPr>
              <p:nvPr/>
            </p:nvSpPr>
            <p:spPr bwMode="auto">
              <a:xfrm>
                <a:off x="2209800" y="4954588"/>
                <a:ext cx="519113" cy="323850"/>
              </a:xfrm>
              <a:prstGeom prst="ellipse">
                <a:avLst/>
              </a:prstGeom>
              <a:solidFill>
                <a:srgbClr val="FF9966"/>
              </a:solidFill>
              <a:ln w="28575">
                <a:solidFill>
                  <a:schemeClr val="tx1"/>
                </a:solidFill>
                <a:round/>
                <a:headEnd type="none" w="sm" len="sm"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sz="1800" b="1" dirty="0" smtClean="0">
                    <a:solidFill>
                      <a:srgbClr val="000000"/>
                    </a:solidFill>
                    <a:latin typeface="Comic Sans MS" charset="0"/>
                  </a:rPr>
                  <a:t>B</a:t>
                </a:r>
                <a:endParaRPr lang="en-US" sz="1600" b="1" dirty="0">
                  <a:solidFill>
                    <a:srgbClr val="000000"/>
                  </a:solidFill>
                  <a:latin typeface="Comic Sans MS" charset="0"/>
                </a:endParaRPr>
              </a:p>
            </p:txBody>
          </p:sp>
          <p:sp>
            <p:nvSpPr>
              <p:cNvPr id="113" name="Oval 10"/>
              <p:cNvSpPr>
                <a:spLocks noChangeAspect="1" noChangeArrowheads="1"/>
              </p:cNvSpPr>
              <p:nvPr/>
            </p:nvSpPr>
            <p:spPr bwMode="auto">
              <a:xfrm>
                <a:off x="2757488" y="5565775"/>
                <a:ext cx="519113" cy="323850"/>
              </a:xfrm>
              <a:prstGeom prst="ellipse">
                <a:avLst/>
              </a:prstGeom>
              <a:solidFill>
                <a:srgbClr val="FF9966"/>
              </a:solidFill>
              <a:ln w="28575">
                <a:solidFill>
                  <a:schemeClr val="tx1"/>
                </a:solidFill>
                <a:round/>
                <a:headEnd type="none" w="sm" len="sm"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sz="1800" b="1" dirty="0" smtClean="0">
                    <a:solidFill>
                      <a:srgbClr val="000000"/>
                    </a:solidFill>
                    <a:latin typeface="Comic Sans MS" charset="0"/>
                  </a:rPr>
                  <a:t>C</a:t>
                </a:r>
                <a:endParaRPr lang="en-US" sz="1600" b="1" dirty="0">
                  <a:solidFill>
                    <a:srgbClr val="000000"/>
                  </a:solidFill>
                  <a:latin typeface="Comic Sans MS" charset="0"/>
                </a:endParaRPr>
              </a:p>
            </p:txBody>
          </p:sp>
          <p:sp>
            <p:nvSpPr>
              <p:cNvPr id="114" name="Oval 11"/>
              <p:cNvSpPr>
                <a:spLocks noChangeAspect="1" noChangeArrowheads="1"/>
              </p:cNvSpPr>
              <p:nvPr/>
            </p:nvSpPr>
            <p:spPr bwMode="auto">
              <a:xfrm>
                <a:off x="3846513" y="5564188"/>
                <a:ext cx="519113" cy="323850"/>
              </a:xfrm>
              <a:prstGeom prst="ellipse">
                <a:avLst/>
              </a:prstGeom>
              <a:solidFill>
                <a:srgbClr val="FF9966"/>
              </a:solidFill>
              <a:ln w="28575">
                <a:solidFill>
                  <a:schemeClr val="tx1"/>
                </a:solidFill>
                <a:round/>
                <a:headEnd type="none" w="sm" len="sm"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sz="1800" b="1" dirty="0" smtClean="0">
                    <a:solidFill>
                      <a:srgbClr val="000000"/>
                    </a:solidFill>
                    <a:latin typeface="Comic Sans MS" charset="0"/>
                  </a:rPr>
                  <a:t>H</a:t>
                </a:r>
                <a:endParaRPr lang="en-US" sz="1600" b="1" dirty="0">
                  <a:solidFill>
                    <a:srgbClr val="000000"/>
                  </a:solidFill>
                  <a:latin typeface="Comic Sans MS" charset="0"/>
                </a:endParaRPr>
              </a:p>
            </p:txBody>
          </p:sp>
          <p:sp>
            <p:nvSpPr>
              <p:cNvPr id="115" name="Oval 12"/>
              <p:cNvSpPr>
                <a:spLocks noChangeAspect="1" noChangeArrowheads="1"/>
              </p:cNvSpPr>
              <p:nvPr/>
            </p:nvSpPr>
            <p:spPr bwMode="auto">
              <a:xfrm>
                <a:off x="2243138" y="6175375"/>
                <a:ext cx="519113" cy="323850"/>
              </a:xfrm>
              <a:prstGeom prst="ellipse">
                <a:avLst/>
              </a:prstGeom>
              <a:solidFill>
                <a:srgbClr val="FF9966"/>
              </a:solidFill>
              <a:ln w="28575">
                <a:solidFill>
                  <a:schemeClr val="tx1"/>
                </a:solidFill>
                <a:round/>
                <a:headEnd type="none" w="sm" len="sm"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sz="1800" b="1" dirty="0" smtClean="0">
                    <a:solidFill>
                      <a:srgbClr val="000000"/>
                    </a:solidFill>
                    <a:latin typeface="Comic Sans MS" charset="0"/>
                  </a:rPr>
                  <a:t>D</a:t>
                </a:r>
                <a:endParaRPr lang="en-US" sz="1600" b="1" dirty="0">
                  <a:solidFill>
                    <a:srgbClr val="000000"/>
                  </a:solidFill>
                  <a:latin typeface="Comic Sans MS" charset="0"/>
                </a:endParaRPr>
              </a:p>
            </p:txBody>
          </p:sp>
          <p:sp>
            <p:nvSpPr>
              <p:cNvPr id="116" name="Oval 13"/>
              <p:cNvSpPr>
                <a:spLocks noChangeAspect="1" noChangeArrowheads="1"/>
              </p:cNvSpPr>
              <p:nvPr/>
            </p:nvSpPr>
            <p:spPr bwMode="auto">
              <a:xfrm>
                <a:off x="3321050" y="6175375"/>
                <a:ext cx="519113" cy="323850"/>
              </a:xfrm>
              <a:prstGeom prst="ellipse">
                <a:avLst/>
              </a:prstGeom>
              <a:solidFill>
                <a:srgbClr val="FF9966"/>
              </a:solidFill>
              <a:ln w="28575">
                <a:solidFill>
                  <a:schemeClr val="tx1"/>
                </a:solidFill>
                <a:round/>
                <a:headEnd type="none" w="sm" len="sm"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sz="1800" b="1" dirty="0" smtClean="0">
                    <a:solidFill>
                      <a:srgbClr val="000000"/>
                    </a:solidFill>
                    <a:latin typeface="Comic Sans MS" charset="0"/>
                  </a:rPr>
                  <a:t>E</a:t>
                </a:r>
                <a:endParaRPr lang="en-US" sz="1600" b="1" dirty="0">
                  <a:solidFill>
                    <a:srgbClr val="000000"/>
                  </a:solidFill>
                  <a:latin typeface="Comic Sans MS" charset="0"/>
                </a:endParaRPr>
              </a:p>
            </p:txBody>
          </p:sp>
          <p:cxnSp>
            <p:nvCxnSpPr>
              <p:cNvPr id="117" name="AutoShape 14"/>
              <p:cNvCxnSpPr>
                <a:cxnSpLocks noChangeShapeType="1"/>
                <a:stCxn id="109" idx="4"/>
                <a:endCxn id="112" idx="7"/>
              </p:cNvCxnSpPr>
              <p:nvPr/>
            </p:nvCxnSpPr>
            <p:spPr bwMode="auto">
              <a:xfrm flipH="1">
                <a:off x="2652713" y="4683125"/>
                <a:ext cx="374650" cy="304800"/>
              </a:xfrm>
              <a:prstGeom prst="straightConnector1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18" name="AutoShape 15"/>
              <p:cNvCxnSpPr>
                <a:cxnSpLocks noChangeShapeType="1"/>
                <a:stCxn id="112" idx="4"/>
                <a:endCxn id="113" idx="1"/>
              </p:cNvCxnSpPr>
              <p:nvPr/>
            </p:nvCxnSpPr>
            <p:spPr bwMode="auto">
              <a:xfrm>
                <a:off x="2470150" y="5292725"/>
                <a:ext cx="363538" cy="306388"/>
              </a:xfrm>
              <a:prstGeom prst="straightConnector1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19" name="AutoShape 16"/>
              <p:cNvCxnSpPr>
                <a:cxnSpLocks noChangeShapeType="1"/>
                <a:stCxn id="111" idx="4"/>
                <a:endCxn id="113" idx="7"/>
              </p:cNvCxnSpPr>
              <p:nvPr/>
            </p:nvCxnSpPr>
            <p:spPr bwMode="auto">
              <a:xfrm flipH="1">
                <a:off x="3200400" y="5291138"/>
                <a:ext cx="365125" cy="307975"/>
              </a:xfrm>
              <a:prstGeom prst="straightConnector1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20" name="AutoShape 17"/>
              <p:cNvCxnSpPr>
                <a:cxnSpLocks noChangeShapeType="1"/>
                <a:stCxn id="113" idx="4"/>
                <a:endCxn id="115" idx="7"/>
              </p:cNvCxnSpPr>
              <p:nvPr/>
            </p:nvCxnSpPr>
            <p:spPr bwMode="auto">
              <a:xfrm flipH="1">
                <a:off x="2686050" y="5903913"/>
                <a:ext cx="331788" cy="304800"/>
              </a:xfrm>
              <a:prstGeom prst="straightConnector1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21" name="AutoShape 18"/>
              <p:cNvCxnSpPr>
                <a:cxnSpLocks noChangeShapeType="1"/>
                <a:stCxn id="113" idx="4"/>
                <a:endCxn id="116" idx="1"/>
              </p:cNvCxnSpPr>
              <p:nvPr/>
            </p:nvCxnSpPr>
            <p:spPr bwMode="auto">
              <a:xfrm>
                <a:off x="3017838" y="5903913"/>
                <a:ext cx="379413" cy="304800"/>
              </a:xfrm>
              <a:prstGeom prst="straightConnector1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22" name="AutoShape 19"/>
              <p:cNvCxnSpPr>
                <a:cxnSpLocks noChangeShapeType="1"/>
                <a:stCxn id="114" idx="4"/>
                <a:endCxn id="116" idx="7"/>
              </p:cNvCxnSpPr>
              <p:nvPr/>
            </p:nvCxnSpPr>
            <p:spPr bwMode="auto">
              <a:xfrm flipH="1">
                <a:off x="3763963" y="5902325"/>
                <a:ext cx="342900" cy="306388"/>
              </a:xfrm>
              <a:prstGeom prst="straightConnector1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23" name="AutoShape 20"/>
              <p:cNvCxnSpPr>
                <a:cxnSpLocks noChangeShapeType="1"/>
                <a:stCxn id="110" idx="4"/>
                <a:endCxn id="111" idx="7"/>
              </p:cNvCxnSpPr>
              <p:nvPr/>
            </p:nvCxnSpPr>
            <p:spPr bwMode="auto">
              <a:xfrm flipH="1">
                <a:off x="3748088" y="4681538"/>
                <a:ext cx="365125" cy="304800"/>
              </a:xfrm>
              <a:prstGeom prst="straightConnector1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24" name="AutoShape 21"/>
              <p:cNvCxnSpPr>
                <a:cxnSpLocks noChangeShapeType="1"/>
                <a:stCxn id="110" idx="4"/>
                <a:endCxn id="114" idx="0"/>
              </p:cNvCxnSpPr>
              <p:nvPr/>
            </p:nvCxnSpPr>
            <p:spPr bwMode="auto">
              <a:xfrm flipH="1">
                <a:off x="4106863" y="4681538"/>
                <a:ext cx="6350" cy="868363"/>
              </a:xfrm>
              <a:prstGeom prst="straightConnector1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25" name="AutoShape 15"/>
              <p:cNvCxnSpPr>
                <a:cxnSpLocks noChangeShapeType="1"/>
                <a:stCxn id="115" idx="0"/>
                <a:endCxn id="112" idx="4"/>
              </p:cNvCxnSpPr>
              <p:nvPr/>
            </p:nvCxnSpPr>
            <p:spPr bwMode="auto">
              <a:xfrm flipH="1" flipV="1">
                <a:off x="2469357" y="5278438"/>
                <a:ext cx="33338" cy="896937"/>
              </a:xfrm>
              <a:prstGeom prst="straightConnector1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</p:grpSp>
        <p:grpSp>
          <p:nvGrpSpPr>
            <p:cNvPr id="85" name="Group 84"/>
            <p:cNvGrpSpPr/>
            <p:nvPr/>
          </p:nvGrpSpPr>
          <p:grpSpPr>
            <a:xfrm>
              <a:off x="4671533" y="4598888"/>
              <a:ext cx="1881668" cy="1861165"/>
              <a:chOff x="5305424" y="4343400"/>
              <a:chExt cx="2271547" cy="2155825"/>
            </a:xfrm>
          </p:grpSpPr>
          <p:sp>
            <p:nvSpPr>
              <p:cNvPr id="90" name="Oval 6"/>
              <p:cNvSpPr>
                <a:spLocks noChangeAspect="1" noChangeArrowheads="1"/>
              </p:cNvSpPr>
              <p:nvPr/>
            </p:nvSpPr>
            <p:spPr bwMode="auto">
              <a:xfrm>
                <a:off x="5862637" y="4344988"/>
                <a:ext cx="519113" cy="323850"/>
              </a:xfrm>
              <a:prstGeom prst="ellipse">
                <a:avLst/>
              </a:prstGeom>
              <a:solidFill>
                <a:srgbClr val="FF9966"/>
              </a:solidFill>
              <a:ln w="28575">
                <a:solidFill>
                  <a:schemeClr val="tx1"/>
                </a:solidFill>
                <a:round/>
                <a:headEnd type="none" w="sm" len="sm"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sz="1800" b="1" dirty="0" smtClean="0">
                    <a:solidFill>
                      <a:srgbClr val="000000"/>
                    </a:solidFill>
                    <a:latin typeface="Comic Sans MS" charset="0"/>
                  </a:rPr>
                  <a:t>A</a:t>
                </a:r>
                <a:endParaRPr lang="en-US" sz="1800" b="1" dirty="0">
                  <a:solidFill>
                    <a:srgbClr val="000000"/>
                  </a:solidFill>
                  <a:latin typeface="Comic Sans MS" charset="0"/>
                </a:endParaRPr>
              </a:p>
            </p:txBody>
          </p:sp>
          <p:sp>
            <p:nvSpPr>
              <p:cNvPr id="91" name="Oval 7"/>
              <p:cNvSpPr>
                <a:spLocks noChangeAspect="1" noChangeArrowheads="1"/>
              </p:cNvSpPr>
              <p:nvPr/>
            </p:nvSpPr>
            <p:spPr bwMode="auto">
              <a:xfrm>
                <a:off x="6948487" y="4343400"/>
                <a:ext cx="519113" cy="323850"/>
              </a:xfrm>
              <a:prstGeom prst="ellipse">
                <a:avLst/>
              </a:prstGeom>
              <a:solidFill>
                <a:srgbClr val="FF9966"/>
              </a:solidFill>
              <a:ln w="28575">
                <a:solidFill>
                  <a:schemeClr val="tx1"/>
                </a:solidFill>
                <a:round/>
                <a:headEnd type="none" w="sm" len="sm"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sz="1800" b="1" dirty="0" smtClean="0">
                    <a:solidFill>
                      <a:srgbClr val="000000"/>
                    </a:solidFill>
                    <a:latin typeface="Comic Sans MS" charset="0"/>
                  </a:rPr>
                  <a:t>F</a:t>
                </a:r>
                <a:endParaRPr lang="en-US" sz="1600" b="1" dirty="0">
                  <a:solidFill>
                    <a:srgbClr val="000000"/>
                  </a:solidFill>
                  <a:latin typeface="Comic Sans MS" charset="0"/>
                </a:endParaRPr>
              </a:p>
            </p:txBody>
          </p:sp>
          <p:sp>
            <p:nvSpPr>
              <p:cNvPr id="92" name="Oval 8"/>
              <p:cNvSpPr>
                <a:spLocks noChangeAspect="1" noChangeArrowheads="1"/>
              </p:cNvSpPr>
              <p:nvPr/>
            </p:nvSpPr>
            <p:spPr bwMode="auto">
              <a:xfrm>
                <a:off x="6400799" y="4953000"/>
                <a:ext cx="519113" cy="323850"/>
              </a:xfrm>
              <a:prstGeom prst="ellipse">
                <a:avLst/>
              </a:prstGeom>
              <a:solidFill>
                <a:srgbClr val="FF9966"/>
              </a:solidFill>
              <a:ln w="28575">
                <a:solidFill>
                  <a:schemeClr val="tx1"/>
                </a:solidFill>
                <a:round/>
                <a:headEnd type="none" w="sm" len="sm"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sz="1800" b="1" dirty="0" smtClean="0">
                    <a:solidFill>
                      <a:srgbClr val="000000"/>
                    </a:solidFill>
                    <a:latin typeface="Comic Sans MS" charset="0"/>
                  </a:rPr>
                  <a:t>G</a:t>
                </a:r>
                <a:endParaRPr lang="en-US" sz="1600" b="1" dirty="0">
                  <a:solidFill>
                    <a:srgbClr val="000000"/>
                  </a:solidFill>
                  <a:latin typeface="Comic Sans MS" charset="0"/>
                </a:endParaRPr>
              </a:p>
            </p:txBody>
          </p:sp>
          <p:sp>
            <p:nvSpPr>
              <p:cNvPr id="93" name="Oval 9"/>
              <p:cNvSpPr>
                <a:spLocks noChangeAspect="1" noChangeArrowheads="1"/>
              </p:cNvSpPr>
              <p:nvPr/>
            </p:nvSpPr>
            <p:spPr bwMode="auto">
              <a:xfrm>
                <a:off x="5305424" y="4954588"/>
                <a:ext cx="519113" cy="323850"/>
              </a:xfrm>
              <a:prstGeom prst="ellipse">
                <a:avLst/>
              </a:prstGeom>
              <a:solidFill>
                <a:srgbClr val="FF9966"/>
              </a:solidFill>
              <a:ln w="28575">
                <a:solidFill>
                  <a:schemeClr val="tx1"/>
                </a:solidFill>
                <a:round/>
                <a:headEnd type="none" w="sm" len="sm"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sz="1800" b="1" dirty="0" smtClean="0">
                    <a:solidFill>
                      <a:srgbClr val="000000"/>
                    </a:solidFill>
                    <a:latin typeface="Comic Sans MS" charset="0"/>
                  </a:rPr>
                  <a:t>B</a:t>
                </a:r>
                <a:endParaRPr lang="en-US" sz="1600" b="1" dirty="0">
                  <a:solidFill>
                    <a:srgbClr val="000000"/>
                  </a:solidFill>
                  <a:latin typeface="Comic Sans MS" charset="0"/>
                </a:endParaRPr>
              </a:p>
            </p:txBody>
          </p:sp>
          <p:sp>
            <p:nvSpPr>
              <p:cNvPr id="94" name="Oval 10"/>
              <p:cNvSpPr>
                <a:spLocks noChangeAspect="1" noChangeArrowheads="1"/>
              </p:cNvSpPr>
              <p:nvPr/>
            </p:nvSpPr>
            <p:spPr bwMode="auto">
              <a:xfrm>
                <a:off x="5853112" y="5565775"/>
                <a:ext cx="519113" cy="323850"/>
              </a:xfrm>
              <a:prstGeom prst="ellipse">
                <a:avLst/>
              </a:prstGeom>
              <a:solidFill>
                <a:srgbClr val="FF9966"/>
              </a:solidFill>
              <a:ln w="28575">
                <a:solidFill>
                  <a:schemeClr val="tx1"/>
                </a:solidFill>
                <a:round/>
                <a:headEnd type="none" w="sm" len="sm"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sz="1800" b="1" dirty="0" smtClean="0">
                    <a:solidFill>
                      <a:srgbClr val="000000"/>
                    </a:solidFill>
                    <a:latin typeface="Comic Sans MS" charset="0"/>
                  </a:rPr>
                  <a:t>C</a:t>
                </a:r>
                <a:endParaRPr lang="en-US" sz="1600" b="1" dirty="0">
                  <a:solidFill>
                    <a:srgbClr val="000000"/>
                  </a:solidFill>
                  <a:latin typeface="Comic Sans MS" charset="0"/>
                </a:endParaRPr>
              </a:p>
            </p:txBody>
          </p:sp>
          <p:sp>
            <p:nvSpPr>
              <p:cNvPr id="95" name="Oval 11"/>
              <p:cNvSpPr>
                <a:spLocks noChangeAspect="1" noChangeArrowheads="1"/>
              </p:cNvSpPr>
              <p:nvPr/>
            </p:nvSpPr>
            <p:spPr bwMode="auto">
              <a:xfrm>
                <a:off x="6942137" y="5564188"/>
                <a:ext cx="519113" cy="323850"/>
              </a:xfrm>
              <a:prstGeom prst="ellipse">
                <a:avLst/>
              </a:prstGeom>
              <a:solidFill>
                <a:srgbClr val="FF9966"/>
              </a:solidFill>
              <a:ln w="28575">
                <a:solidFill>
                  <a:schemeClr val="tx1"/>
                </a:solidFill>
                <a:round/>
                <a:headEnd type="none" w="sm" len="sm"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sz="1800" b="1" dirty="0" smtClean="0">
                    <a:solidFill>
                      <a:srgbClr val="000000"/>
                    </a:solidFill>
                    <a:latin typeface="Comic Sans MS" charset="0"/>
                  </a:rPr>
                  <a:t>H</a:t>
                </a:r>
                <a:endParaRPr lang="en-US" sz="1600" b="1" dirty="0">
                  <a:solidFill>
                    <a:srgbClr val="000000"/>
                  </a:solidFill>
                  <a:latin typeface="Comic Sans MS" charset="0"/>
                </a:endParaRPr>
              </a:p>
            </p:txBody>
          </p:sp>
          <p:sp>
            <p:nvSpPr>
              <p:cNvPr id="96" name="Oval 12"/>
              <p:cNvSpPr>
                <a:spLocks noChangeAspect="1" noChangeArrowheads="1"/>
              </p:cNvSpPr>
              <p:nvPr/>
            </p:nvSpPr>
            <p:spPr bwMode="auto">
              <a:xfrm>
                <a:off x="5338762" y="6175375"/>
                <a:ext cx="519113" cy="323850"/>
              </a:xfrm>
              <a:prstGeom prst="ellipse">
                <a:avLst/>
              </a:prstGeom>
              <a:solidFill>
                <a:srgbClr val="FF9966"/>
              </a:solidFill>
              <a:ln w="28575">
                <a:solidFill>
                  <a:schemeClr val="tx1"/>
                </a:solidFill>
                <a:round/>
                <a:headEnd type="none" w="sm" len="sm"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sz="1800" b="1" dirty="0" smtClean="0">
                    <a:solidFill>
                      <a:srgbClr val="000000"/>
                    </a:solidFill>
                    <a:latin typeface="Comic Sans MS" charset="0"/>
                  </a:rPr>
                  <a:t>D</a:t>
                </a:r>
                <a:endParaRPr lang="en-US" sz="1600" b="1" dirty="0">
                  <a:solidFill>
                    <a:srgbClr val="000000"/>
                  </a:solidFill>
                  <a:latin typeface="Comic Sans MS" charset="0"/>
                </a:endParaRPr>
              </a:p>
            </p:txBody>
          </p:sp>
          <p:sp>
            <p:nvSpPr>
              <p:cNvPr id="97" name="Oval 13"/>
              <p:cNvSpPr>
                <a:spLocks noChangeAspect="1" noChangeArrowheads="1"/>
              </p:cNvSpPr>
              <p:nvPr/>
            </p:nvSpPr>
            <p:spPr bwMode="auto">
              <a:xfrm>
                <a:off x="6416674" y="6175375"/>
                <a:ext cx="519113" cy="323850"/>
              </a:xfrm>
              <a:prstGeom prst="ellipse">
                <a:avLst/>
              </a:prstGeom>
              <a:solidFill>
                <a:srgbClr val="FF9966"/>
              </a:solidFill>
              <a:ln w="28575">
                <a:solidFill>
                  <a:schemeClr val="tx1"/>
                </a:solidFill>
                <a:round/>
                <a:headEnd type="none" w="sm" len="sm"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sz="1800" b="1" dirty="0" smtClean="0">
                    <a:solidFill>
                      <a:srgbClr val="000000"/>
                    </a:solidFill>
                    <a:latin typeface="Comic Sans MS" charset="0"/>
                  </a:rPr>
                  <a:t>E</a:t>
                </a:r>
                <a:endParaRPr lang="en-US" sz="1600" b="1" dirty="0">
                  <a:solidFill>
                    <a:srgbClr val="000000"/>
                  </a:solidFill>
                  <a:latin typeface="Comic Sans MS" charset="0"/>
                </a:endParaRPr>
              </a:p>
            </p:txBody>
          </p:sp>
          <p:cxnSp>
            <p:nvCxnSpPr>
              <p:cNvPr id="98" name="AutoShape 14"/>
              <p:cNvCxnSpPr>
                <a:cxnSpLocks noChangeShapeType="1"/>
                <a:stCxn id="90" idx="4"/>
                <a:endCxn id="93" idx="7"/>
              </p:cNvCxnSpPr>
              <p:nvPr/>
            </p:nvCxnSpPr>
            <p:spPr bwMode="auto">
              <a:xfrm flipH="1">
                <a:off x="5748337" y="4683125"/>
                <a:ext cx="374650" cy="304800"/>
              </a:xfrm>
              <a:prstGeom prst="straightConnector1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99" name="AutoShape 15"/>
              <p:cNvCxnSpPr>
                <a:cxnSpLocks noChangeShapeType="1"/>
                <a:stCxn id="93" idx="5"/>
                <a:endCxn id="94" idx="1"/>
              </p:cNvCxnSpPr>
              <p:nvPr/>
            </p:nvCxnSpPr>
            <p:spPr bwMode="auto">
              <a:xfrm>
                <a:off x="5748514" y="5231012"/>
                <a:ext cx="180620" cy="382190"/>
              </a:xfrm>
              <a:prstGeom prst="straightConnector1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00" name="AutoShape 16"/>
              <p:cNvCxnSpPr>
                <a:cxnSpLocks noChangeShapeType="1"/>
                <a:stCxn id="92" idx="4"/>
                <a:endCxn id="94" idx="7"/>
              </p:cNvCxnSpPr>
              <p:nvPr/>
            </p:nvCxnSpPr>
            <p:spPr bwMode="auto">
              <a:xfrm flipH="1">
                <a:off x="6296024" y="5291138"/>
                <a:ext cx="365125" cy="307975"/>
              </a:xfrm>
              <a:prstGeom prst="straightConnector1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01" name="AutoShape 17"/>
              <p:cNvCxnSpPr>
                <a:cxnSpLocks noChangeShapeType="1"/>
                <a:stCxn id="94" idx="4"/>
                <a:endCxn id="96" idx="7"/>
              </p:cNvCxnSpPr>
              <p:nvPr/>
            </p:nvCxnSpPr>
            <p:spPr bwMode="auto">
              <a:xfrm flipH="1">
                <a:off x="5781674" y="5903913"/>
                <a:ext cx="331788" cy="304800"/>
              </a:xfrm>
              <a:prstGeom prst="straightConnector1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02" name="AutoShape 18"/>
              <p:cNvCxnSpPr>
                <a:cxnSpLocks noChangeShapeType="1"/>
                <a:stCxn id="94" idx="4"/>
                <a:endCxn id="97" idx="1"/>
              </p:cNvCxnSpPr>
              <p:nvPr/>
            </p:nvCxnSpPr>
            <p:spPr bwMode="auto">
              <a:xfrm>
                <a:off x="6113462" y="5903913"/>
                <a:ext cx="379413" cy="304800"/>
              </a:xfrm>
              <a:prstGeom prst="straightConnector1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03" name="AutoShape 19"/>
              <p:cNvCxnSpPr>
                <a:cxnSpLocks noChangeShapeType="1"/>
                <a:stCxn id="95" idx="4"/>
                <a:endCxn id="97" idx="7"/>
              </p:cNvCxnSpPr>
              <p:nvPr/>
            </p:nvCxnSpPr>
            <p:spPr bwMode="auto">
              <a:xfrm flipH="1">
                <a:off x="6859587" y="5902325"/>
                <a:ext cx="342900" cy="306388"/>
              </a:xfrm>
              <a:prstGeom prst="straightConnector1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04" name="AutoShape 20"/>
              <p:cNvCxnSpPr>
                <a:cxnSpLocks noChangeShapeType="1"/>
                <a:stCxn id="91" idx="4"/>
                <a:endCxn id="92" idx="7"/>
              </p:cNvCxnSpPr>
              <p:nvPr/>
            </p:nvCxnSpPr>
            <p:spPr bwMode="auto">
              <a:xfrm flipH="1">
                <a:off x="6843712" y="4681538"/>
                <a:ext cx="365125" cy="304800"/>
              </a:xfrm>
              <a:prstGeom prst="straightConnector1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05" name="AutoShape 21"/>
              <p:cNvCxnSpPr>
                <a:cxnSpLocks noChangeShapeType="1"/>
                <a:stCxn id="91" idx="4"/>
                <a:endCxn id="95" idx="0"/>
              </p:cNvCxnSpPr>
              <p:nvPr/>
            </p:nvCxnSpPr>
            <p:spPr bwMode="auto">
              <a:xfrm flipH="1">
                <a:off x="7202487" y="4681538"/>
                <a:ext cx="6350" cy="868363"/>
              </a:xfrm>
              <a:prstGeom prst="straightConnector1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06" name="AutoShape 15"/>
              <p:cNvCxnSpPr>
                <a:cxnSpLocks noChangeShapeType="1"/>
                <a:stCxn id="96" idx="0"/>
                <a:endCxn id="93" idx="4"/>
              </p:cNvCxnSpPr>
              <p:nvPr/>
            </p:nvCxnSpPr>
            <p:spPr bwMode="auto">
              <a:xfrm flipH="1" flipV="1">
                <a:off x="5564981" y="5278438"/>
                <a:ext cx="33338" cy="896937"/>
              </a:xfrm>
              <a:prstGeom prst="straightConnector1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  <p:sp>
            <p:nvSpPr>
              <p:cNvPr id="107" name="Rectangle 106"/>
              <p:cNvSpPr/>
              <p:nvPr/>
            </p:nvSpPr>
            <p:spPr>
              <a:xfrm>
                <a:off x="7162800" y="5029200"/>
                <a:ext cx="414171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400" dirty="0" smtClean="0">
                    <a:solidFill>
                      <a:schemeClr val="tx1"/>
                    </a:solidFill>
                  </a:rPr>
                  <a:t>w2</a:t>
                </a:r>
                <a:endParaRPr 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5377830" y="4496774"/>
                <a:ext cx="414171" cy="3077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400" dirty="0" smtClean="0">
                    <a:solidFill>
                      <a:schemeClr val="tx1"/>
                    </a:solidFill>
                  </a:rPr>
                  <a:t>w1</a:t>
                </a:r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86" name="Rectangle 85"/>
            <p:cNvSpPr/>
            <p:nvPr/>
          </p:nvSpPr>
          <p:spPr>
            <a:xfrm>
              <a:off x="2714772" y="4138393"/>
              <a:ext cx="386665" cy="31885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>
                  <a:solidFill>
                    <a:schemeClr val="tx1"/>
                  </a:solidFill>
                </a:rPr>
                <a:t>(a)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87" name="Rectangle 86"/>
            <p:cNvSpPr/>
            <p:nvPr/>
          </p:nvSpPr>
          <p:spPr>
            <a:xfrm>
              <a:off x="5113383" y="4138393"/>
              <a:ext cx="397123" cy="31885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>
                  <a:solidFill>
                    <a:schemeClr val="tx1"/>
                  </a:solidFill>
                </a:rPr>
                <a:t>(b)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88" name="Rectangle 87"/>
            <p:cNvSpPr/>
            <p:nvPr/>
          </p:nvSpPr>
          <p:spPr>
            <a:xfrm>
              <a:off x="2651650" y="6375081"/>
              <a:ext cx="386665" cy="31885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>
                  <a:solidFill>
                    <a:schemeClr val="tx1"/>
                  </a:solidFill>
                </a:rPr>
                <a:t>(c)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89" name="Rectangle 88"/>
            <p:cNvSpPr/>
            <p:nvPr/>
          </p:nvSpPr>
          <p:spPr>
            <a:xfrm>
              <a:off x="5176504" y="6375081"/>
              <a:ext cx="397123" cy="31885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>
                  <a:solidFill>
                    <a:schemeClr val="tx1"/>
                  </a:solidFill>
                </a:rPr>
                <a:t>(d)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</p:grpSp>
      <p:pic>
        <p:nvPicPr>
          <p:cNvPr id="158" name="Picture 15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5400" y="2895600"/>
            <a:ext cx="3520492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6583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SIZE" val="10"/>
  <p:tag name="PREAMBLE" val="\documentclass{article}&#10;\pagestyle{empty}&#10;\usepackage{xspace,amssymb,amsfonts,amsmath}&#10;\usepackage{color}&#10;\usepackage{TeX4PPT}&#10;"/>
  <p:tag name="MAGPC" val="200"/>
  <p:tag name="FIRSTEMC@ZIWJMN1ORLIECML9" val="2691"/>
</p:tagLst>
</file>

<file path=ppt/theme/theme1.xml><?xml version="1.0" encoding="utf-8"?>
<a:theme xmlns:a="http://schemas.openxmlformats.org/drawingml/2006/main" name="Custom Design">
  <a:themeElements>
    <a:clrScheme name="Custom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Custom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81215</TotalTime>
  <Words>1928</Words>
  <Application>Microsoft Macintosh PowerPoint</Application>
  <PresentationFormat>On-screen Show (4:3)</PresentationFormat>
  <Paragraphs>514</Paragraphs>
  <Slides>38</Slides>
  <Notes>28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38</vt:i4>
      </vt:variant>
    </vt:vector>
  </HeadingPairs>
  <TitlesOfParts>
    <vt:vector size="41" baseType="lpstr">
      <vt:lpstr>Custom Design</vt:lpstr>
      <vt:lpstr>Equation</vt:lpstr>
      <vt:lpstr>Clip</vt:lpstr>
      <vt:lpstr>PowerPoint Presentation</vt:lpstr>
      <vt:lpstr>Outline</vt:lpstr>
      <vt:lpstr>Networks exist everywhere</vt:lpstr>
      <vt:lpstr>Subway Map</vt:lpstr>
      <vt:lpstr>Subway Map of Cellular Pathways</vt:lpstr>
      <vt:lpstr>Intel CPU</vt:lpstr>
      <vt:lpstr>Gene Regulatory Sub-network</vt:lpstr>
      <vt:lpstr>Challenges</vt:lpstr>
      <vt:lpstr>Biological Data and Graph</vt:lpstr>
      <vt:lpstr>Correlation Networks (undirected)</vt:lpstr>
      <vt:lpstr>Graphical Lasso (undirected)</vt:lpstr>
      <vt:lpstr>Bayesian Network (Directed &amp; Acyclic)</vt:lpstr>
      <vt:lpstr>Stationary Dynamic Bayesian Network</vt:lpstr>
      <vt:lpstr>Time-varying Regulatory Network</vt:lpstr>
      <vt:lpstr>Structure Learning</vt:lpstr>
      <vt:lpstr>Network Searching Algorithms</vt:lpstr>
      <vt:lpstr>Time-varying Network Inference</vt:lpstr>
      <vt:lpstr>Integer Weight Estimation</vt:lpstr>
      <vt:lpstr>Discrete Value Model</vt:lpstr>
      <vt:lpstr>Model Checking</vt:lpstr>
      <vt:lpstr>Intel Pentium FDIV Bug</vt:lpstr>
      <vt:lpstr>Model Verification</vt:lpstr>
      <vt:lpstr>Model Falsification</vt:lpstr>
      <vt:lpstr>Counterexamples</vt:lpstr>
      <vt:lpstr>LTL - Linear Temporal Logic</vt:lpstr>
      <vt:lpstr>LTL - Linear Temporal Logic</vt:lpstr>
      <vt:lpstr>Branching Time</vt:lpstr>
      <vt:lpstr>CTL: Computation Tree Logic</vt:lpstr>
      <vt:lpstr>CTL: Computation Tree Logic</vt:lpstr>
      <vt:lpstr>Symbolic Model Checking</vt:lpstr>
      <vt:lpstr>Weighted Symbolic Model Checking</vt:lpstr>
      <vt:lpstr>Weighted Symbolic Model Checking</vt:lpstr>
      <vt:lpstr>Integrative Network  Inference &amp; Verification</vt:lpstr>
      <vt:lpstr>Application</vt:lpstr>
      <vt:lpstr>Time-varying Network Results</vt:lpstr>
      <vt:lpstr>PowerPoint Presentation</vt:lpstr>
      <vt:lpstr>Current Work</vt:lpstr>
      <vt:lpstr>Acknowledgement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PZ</dc:creator>
  <cp:lastModifiedBy>Haijun Gong</cp:lastModifiedBy>
  <cp:revision>5336</cp:revision>
  <cp:lastPrinted>1601-01-01T00:00:00Z</cp:lastPrinted>
  <dcterms:created xsi:type="dcterms:W3CDTF">2009-06-02T15:28:59Z</dcterms:created>
  <dcterms:modified xsi:type="dcterms:W3CDTF">2018-12-11T23:46:49Z</dcterms:modified>
</cp:coreProperties>
</file>